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0" r:id="rId1"/>
  </p:sldMasterIdLst>
  <p:notesMasterIdLst>
    <p:notesMasterId r:id="rId35"/>
  </p:notesMasterIdLst>
  <p:sldIdLst>
    <p:sldId id="256" r:id="rId2"/>
    <p:sldId id="289" r:id="rId3"/>
    <p:sldId id="318" r:id="rId4"/>
    <p:sldId id="293" r:id="rId5"/>
    <p:sldId id="315" r:id="rId6"/>
    <p:sldId id="304" r:id="rId7"/>
    <p:sldId id="305" r:id="rId8"/>
    <p:sldId id="295" r:id="rId9"/>
    <p:sldId id="296" r:id="rId10"/>
    <p:sldId id="297" r:id="rId11"/>
    <p:sldId id="298" r:id="rId12"/>
    <p:sldId id="299" r:id="rId13"/>
    <p:sldId id="294" r:id="rId14"/>
    <p:sldId id="303" r:id="rId15"/>
    <p:sldId id="302" r:id="rId16"/>
    <p:sldId id="301" r:id="rId17"/>
    <p:sldId id="306" r:id="rId18"/>
    <p:sldId id="290" r:id="rId19"/>
    <p:sldId id="308" r:id="rId20"/>
    <p:sldId id="316" r:id="rId21"/>
    <p:sldId id="307" r:id="rId22"/>
    <p:sldId id="317" r:id="rId23"/>
    <p:sldId id="269" r:id="rId24"/>
    <p:sldId id="310" r:id="rId25"/>
    <p:sldId id="283" r:id="rId26"/>
    <p:sldId id="321" r:id="rId27"/>
    <p:sldId id="270" r:id="rId28"/>
    <p:sldId id="320" r:id="rId29"/>
    <p:sldId id="311" r:id="rId30"/>
    <p:sldId id="319" r:id="rId31"/>
    <p:sldId id="312" r:id="rId32"/>
    <p:sldId id="314" r:id="rId33"/>
    <p:sldId id="313" r:id="rId34"/>
  </p:sldIdLst>
  <p:sldSz cx="9144000" cy="6858000" type="screen4x3"/>
  <p:notesSz cx="6718300" cy="985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888" autoAdjust="0"/>
    <p:restoredTop sz="94746" autoAdjust="0"/>
  </p:normalViewPr>
  <p:slideViewPr>
    <p:cSldViewPr>
      <p:cViewPr varScale="1">
        <p:scale>
          <a:sx n="72" d="100"/>
          <a:sy n="72" d="100"/>
        </p:scale>
        <p:origin x="-5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760" y="-90"/>
      </p:cViewPr>
      <p:guideLst>
        <p:guide orient="horz" pos="3104"/>
        <p:guide pos="211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482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830" y="4681220"/>
            <a:ext cx="5374640" cy="443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73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482" y="936073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CB69223-2A7E-4679-8394-C16FA4EA7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6006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8" name="Title 3"/>
          <p:cNvSpPr>
            <a:spLocks noGrp="1"/>
          </p:cNvSpPr>
          <p:nvPr>
            <p:ph type="title" hasCustomPrompt="1"/>
          </p:nvPr>
        </p:nvSpPr>
        <p:spPr>
          <a:xfrm>
            <a:off x="755575" y="620689"/>
            <a:ext cx="7632849" cy="72007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1484784"/>
            <a:ext cx="7632849" cy="6486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Click to edit name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71802" y="6429396"/>
            <a:ext cx="6000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bg2"/>
                </a:solidFill>
                <a:latin typeface="+mn-lt"/>
              </a:rPr>
              <a:t>Nicolas </a:t>
            </a:r>
            <a:r>
              <a:rPr lang="en-GB" sz="1600" dirty="0" err="1" smtClean="0">
                <a:solidFill>
                  <a:schemeClr val="bg2"/>
                </a:solidFill>
                <a:latin typeface="+mn-lt"/>
              </a:rPr>
              <a:t>Delcros</a:t>
            </a:r>
            <a:r>
              <a:rPr lang="en-GB" sz="1600" dirty="0" smtClean="0">
                <a:solidFill>
                  <a:schemeClr val="bg2"/>
                </a:solidFill>
                <a:latin typeface="+mn-lt"/>
              </a:rPr>
              <a:t> – </a:t>
            </a:r>
            <a:r>
              <a:rPr lang="en-GB" sz="1600" dirty="0" err="1" smtClean="0">
                <a:solidFill>
                  <a:schemeClr val="bg2"/>
                </a:solidFill>
                <a:latin typeface="+mn-lt"/>
              </a:rPr>
              <a:t>SharpPlot</a:t>
            </a:r>
            <a:r>
              <a:rPr lang="en-GB" sz="1600" baseline="0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en-GB" sz="1600" kern="120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–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600" kern="1200" baseline="0" dirty="0" err="1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Rencontres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600" kern="1200" baseline="0" dirty="0" err="1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Dyalog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APL 2016</a:t>
            </a:r>
            <a:endParaRPr lang="en-GB" sz="1600" dirty="0" smtClean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592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5" y="692696"/>
            <a:ext cx="7632849" cy="85367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55575" y="1700213"/>
            <a:ext cx="7632849" cy="4321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71802" y="6429396"/>
            <a:ext cx="6000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bg2"/>
                </a:solidFill>
                <a:latin typeface="+mn-lt"/>
              </a:rPr>
              <a:t>Nicolas </a:t>
            </a:r>
            <a:r>
              <a:rPr lang="en-GB" sz="1600" dirty="0" err="1" smtClean="0">
                <a:solidFill>
                  <a:schemeClr val="bg2"/>
                </a:solidFill>
                <a:latin typeface="+mn-lt"/>
              </a:rPr>
              <a:t>Delcros</a:t>
            </a:r>
            <a:r>
              <a:rPr lang="en-GB" sz="1600" dirty="0" smtClean="0">
                <a:solidFill>
                  <a:schemeClr val="bg2"/>
                </a:solidFill>
                <a:latin typeface="+mn-lt"/>
              </a:rPr>
              <a:t> – </a:t>
            </a:r>
            <a:r>
              <a:rPr lang="en-GB" sz="1600" dirty="0" err="1" smtClean="0">
                <a:solidFill>
                  <a:schemeClr val="bg2"/>
                </a:solidFill>
                <a:latin typeface="+mn-lt"/>
              </a:rPr>
              <a:t>SharpPlot</a:t>
            </a:r>
            <a:r>
              <a:rPr lang="en-GB" sz="1600" baseline="0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en-GB" sz="1600" kern="120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–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600" kern="1200" baseline="0" dirty="0" err="1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Rencontres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600" kern="1200" baseline="0" dirty="0" err="1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Dyalog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APL 2016</a:t>
            </a:r>
            <a:endParaRPr lang="en-GB" sz="1600" dirty="0" smtClean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384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5" y="692696"/>
            <a:ext cx="7632849" cy="85367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55576" y="1628800"/>
            <a:ext cx="3672408" cy="4392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716016" y="1654690"/>
            <a:ext cx="3672408" cy="43665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071802" y="6429396"/>
            <a:ext cx="6000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bg2"/>
                </a:solidFill>
                <a:latin typeface="+mn-lt"/>
              </a:rPr>
              <a:t>Nicolas </a:t>
            </a:r>
            <a:r>
              <a:rPr lang="en-GB" sz="1600" dirty="0" err="1" smtClean="0">
                <a:solidFill>
                  <a:schemeClr val="bg2"/>
                </a:solidFill>
                <a:latin typeface="+mn-lt"/>
              </a:rPr>
              <a:t>Delcros</a:t>
            </a:r>
            <a:r>
              <a:rPr lang="en-GB" sz="1600" dirty="0" smtClean="0">
                <a:solidFill>
                  <a:schemeClr val="bg2"/>
                </a:solidFill>
                <a:latin typeface="+mn-lt"/>
              </a:rPr>
              <a:t> – </a:t>
            </a:r>
            <a:r>
              <a:rPr lang="en-GB" sz="1600" dirty="0" err="1" smtClean="0">
                <a:solidFill>
                  <a:schemeClr val="bg2"/>
                </a:solidFill>
                <a:latin typeface="+mn-lt"/>
              </a:rPr>
              <a:t>SharpPlot</a:t>
            </a:r>
            <a:r>
              <a:rPr lang="en-GB" sz="1600" baseline="0" dirty="0" smtClean="0">
                <a:solidFill>
                  <a:schemeClr val="bg2"/>
                </a:solidFill>
                <a:latin typeface="+mn-lt"/>
              </a:rPr>
              <a:t> </a:t>
            </a:r>
            <a:r>
              <a:rPr lang="en-GB" sz="1600" kern="120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–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600" kern="1200" baseline="0" dirty="0" err="1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Rencontres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lang="en-GB" sz="1600" kern="1200" baseline="0" dirty="0" err="1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Dyalog</a:t>
            </a:r>
            <a:r>
              <a:rPr lang="en-GB" sz="1600" kern="1200" baseline="0" dirty="0" smtClean="0">
                <a:solidFill>
                  <a:schemeClr val="bg2"/>
                </a:solidFill>
                <a:latin typeface="+mn-lt"/>
                <a:ea typeface="+mn-ea"/>
                <a:cs typeface="Arial" charset="0"/>
              </a:rPr>
              <a:t> APL 2016</a:t>
            </a:r>
            <a:endParaRPr lang="en-GB" sz="1600" dirty="0" smtClean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6709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5" y="6452509"/>
            <a:ext cx="1224135" cy="20762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6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3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800">
          <a:solidFill>
            <a:srgbClr val="333333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2400">
          <a:solidFill>
            <a:srgbClr val="333333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000">
          <a:solidFill>
            <a:srgbClr val="333333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arpplot.com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632849" cy="1022361"/>
          </a:xfrm>
        </p:spPr>
        <p:txBody>
          <a:bodyPr/>
          <a:lstStyle/>
          <a:p>
            <a:r>
              <a:rPr lang="en-GB" dirty="0" err="1" smtClean="0"/>
              <a:t>SharpPlot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b="0" i="1" dirty="0" err="1" smtClean="0"/>
              <a:t>Graphiques</a:t>
            </a:r>
            <a:r>
              <a:rPr lang="en-GB" sz="2000" b="0" i="1" dirty="0" smtClean="0"/>
              <a:t> et </a:t>
            </a:r>
            <a:r>
              <a:rPr lang="en-GB" sz="2000" b="0" i="1" dirty="0" err="1" smtClean="0"/>
              <a:t>mise</a:t>
            </a:r>
            <a:r>
              <a:rPr lang="en-GB" sz="2000" b="0" i="1" dirty="0" smtClean="0"/>
              <a:t> en page </a:t>
            </a:r>
            <a:r>
              <a:rPr lang="en-GB" sz="2000" b="0" i="1" dirty="0" err="1" smtClean="0"/>
              <a:t>automatis</a:t>
            </a:r>
            <a:r>
              <a:rPr lang="fr-FR" sz="2000" b="0" i="1" dirty="0" err="1" smtClean="0"/>
              <a:t>és</a:t>
            </a:r>
            <a:endParaRPr lang="en-GB" b="0" i="1" dirty="0"/>
          </a:p>
        </p:txBody>
      </p:sp>
      <p:pic>
        <p:nvPicPr>
          <p:cNvPr id="1026" name="Picture 2" descr="C:\Users\Nicolas\Desktop\Nicolas 2013\conferences\paris 2016\re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643050"/>
            <a:ext cx="3143272" cy="4601268"/>
          </a:xfrm>
          <a:prstGeom prst="rect">
            <a:avLst/>
          </a:prstGeom>
          <a:noFill/>
        </p:spPr>
      </p:pic>
      <p:pic>
        <p:nvPicPr>
          <p:cNvPr id="5" name="Picture 2" descr="C:\Users\Nicolas\Desktop\Nicolas 2013\conferences\conference 2015\presentation\sharppl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71678"/>
            <a:ext cx="4381531" cy="3286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227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Qu’est-ce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SharpPlot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4348" y="1500174"/>
            <a:ext cx="7632849" cy="4321075"/>
          </a:xfrm>
        </p:spPr>
        <p:txBody>
          <a:bodyPr/>
          <a:lstStyle/>
          <a:p>
            <a:r>
              <a:rPr lang="en-GB" dirty="0" err="1" smtClean="0"/>
              <a:t>Moteur</a:t>
            </a:r>
            <a:r>
              <a:rPr lang="en-GB" dirty="0" smtClean="0"/>
              <a:t> </a:t>
            </a:r>
            <a:r>
              <a:rPr lang="en-GB" dirty="0" err="1" smtClean="0"/>
              <a:t>graphique</a:t>
            </a:r>
            <a:r>
              <a:rPr lang="en-GB" dirty="0" smtClean="0"/>
              <a:t> et </a:t>
            </a:r>
            <a:r>
              <a:rPr lang="en-GB" dirty="0" err="1" smtClean="0"/>
              <a:t>typographique</a:t>
            </a:r>
            <a:r>
              <a:rPr lang="en-GB" dirty="0" smtClean="0"/>
              <a:t> pour publication de haute </a:t>
            </a:r>
            <a:r>
              <a:rPr lang="en-GB" dirty="0" err="1" smtClean="0"/>
              <a:t>qualité</a:t>
            </a:r>
            <a:endParaRPr lang="en-GB" dirty="0" smtClean="0"/>
          </a:p>
          <a:p>
            <a:pPr lvl="1"/>
            <a:r>
              <a:rPr lang="en-GB" dirty="0" smtClean="0"/>
              <a:t>Formats </a:t>
            </a:r>
            <a:r>
              <a:rPr lang="en-GB" dirty="0" err="1" smtClean="0"/>
              <a:t>supportés</a:t>
            </a:r>
            <a:r>
              <a:rPr lang="en-GB" dirty="0" smtClean="0"/>
              <a:t> : PS, PDF, SVG, XAML, EMF*, JPG*, PNG*, BMP*, GIF*</a:t>
            </a:r>
          </a:p>
          <a:p>
            <a:pPr lvl="1"/>
            <a:r>
              <a:rPr lang="fr-FR" dirty="0" smtClean="0"/>
              <a:t>Cibles : Impression, Web, GUI</a:t>
            </a:r>
          </a:p>
          <a:p>
            <a:r>
              <a:rPr lang="fr-FR" dirty="0" err="1" smtClean="0"/>
              <a:t>Multi-plateforme</a:t>
            </a:r>
            <a:endParaRPr lang="en-GB" dirty="0" smtClean="0"/>
          </a:p>
          <a:p>
            <a:pPr lvl="1"/>
            <a:r>
              <a:rPr lang="en-GB" dirty="0" smtClean="0"/>
              <a:t>DLL </a:t>
            </a:r>
            <a:r>
              <a:rPr lang="en-GB" dirty="0" err="1" smtClean="0"/>
              <a:t>.Net</a:t>
            </a:r>
            <a:r>
              <a:rPr lang="en-GB" dirty="0" smtClean="0"/>
              <a:t> et workspace APL </a:t>
            </a:r>
            <a:r>
              <a:rPr lang="en-GB" dirty="0" err="1" smtClean="0"/>
              <a:t>pur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42910" y="5857892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(*) Windows uniquement… pour le moment</a:t>
            </a:r>
            <a:endParaRPr lang="en-GB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Qu’est-ce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SharpPlot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4348" y="1500174"/>
            <a:ext cx="7632849" cy="4321075"/>
          </a:xfrm>
        </p:spPr>
        <p:txBody>
          <a:bodyPr/>
          <a:lstStyle/>
          <a:p>
            <a:r>
              <a:rPr lang="en-GB" dirty="0" smtClean="0"/>
              <a:t>Machine à </a:t>
            </a:r>
            <a:r>
              <a:rPr lang="en-GB" dirty="0" err="1" smtClean="0"/>
              <a:t>état</a:t>
            </a:r>
            <a:r>
              <a:rPr lang="en-GB" dirty="0" smtClean="0"/>
              <a:t> </a:t>
            </a:r>
            <a:r>
              <a:rPr lang="en-GB" dirty="0" err="1" smtClean="0"/>
              <a:t>orientée</a:t>
            </a:r>
            <a:r>
              <a:rPr lang="en-GB" dirty="0" smtClean="0"/>
              <a:t> PostScript</a:t>
            </a:r>
          </a:p>
          <a:p>
            <a:pPr lvl="2"/>
            <a:r>
              <a:rPr lang="fr-FR" dirty="0" smtClean="0"/>
              <a:t>Régler les paramètres graphiques</a:t>
            </a:r>
          </a:p>
          <a:p>
            <a:pPr lvl="2"/>
            <a:r>
              <a:rPr lang="fr-FR" dirty="0" smtClean="0"/>
              <a:t>Dessiner avec les paramètres courants</a:t>
            </a:r>
            <a:endParaRPr lang="en-GB" dirty="0" smtClean="0"/>
          </a:p>
          <a:p>
            <a:r>
              <a:rPr lang="fr-FR" dirty="0" smtClean="0"/>
              <a:t>API simple et propre</a:t>
            </a:r>
          </a:p>
          <a:p>
            <a:pPr lvl="2"/>
            <a:r>
              <a:rPr lang="fr-FR" dirty="0" smtClean="0"/>
              <a:t>L’ordre des appels compte</a:t>
            </a:r>
          </a:p>
          <a:p>
            <a:pPr lvl="2"/>
            <a:r>
              <a:rPr lang="en-GB" dirty="0" smtClean="0"/>
              <a:t>Ni </a:t>
            </a:r>
            <a:r>
              <a:rPr lang="en-GB" dirty="0" err="1" smtClean="0"/>
              <a:t>restreint</a:t>
            </a:r>
            <a:r>
              <a:rPr lang="en-GB" dirty="0" smtClean="0"/>
              <a:t> </a:t>
            </a:r>
            <a:r>
              <a:rPr lang="en-GB" dirty="0" err="1" smtClean="0"/>
              <a:t>ni</a:t>
            </a:r>
            <a:r>
              <a:rPr lang="en-GB" dirty="0" smtClean="0"/>
              <a:t> </a:t>
            </a:r>
            <a:r>
              <a:rPr lang="en-GB" dirty="0" err="1" smtClean="0"/>
              <a:t>complexifié</a:t>
            </a:r>
            <a:r>
              <a:rPr lang="en-GB" dirty="0" smtClean="0"/>
              <a:t> par </a:t>
            </a:r>
            <a:r>
              <a:rPr lang="en-GB" dirty="0" err="1" smtClean="0"/>
              <a:t>hiérarchie</a:t>
            </a:r>
            <a:r>
              <a:rPr lang="en-GB" dirty="0" smtClean="0"/>
              <a:t> OO</a:t>
            </a:r>
          </a:p>
          <a:p>
            <a:r>
              <a:rPr lang="en-GB" dirty="0" smtClean="0"/>
              <a:t>Encapsulation </a:t>
            </a:r>
            <a:r>
              <a:rPr lang="en-GB" dirty="0" err="1" smtClean="0"/>
              <a:t>Orientée</a:t>
            </a:r>
            <a:r>
              <a:rPr lang="en-GB" dirty="0" smtClean="0"/>
              <a:t> Objet </a:t>
            </a:r>
            <a:r>
              <a:rPr lang="en-GB" dirty="0" err="1" smtClean="0"/>
              <a:t>tr</a:t>
            </a:r>
            <a:r>
              <a:rPr lang="fr-FR" dirty="0" smtClean="0"/>
              <a:t>ès fine</a:t>
            </a:r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Qu’est-ce que </a:t>
            </a:r>
            <a:r>
              <a:rPr lang="fr-FR" dirty="0" err="1" smtClean="0"/>
              <a:t>SharpPlot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5575" y="1700213"/>
            <a:ext cx="7632849" cy="4321075"/>
          </a:xfrm>
        </p:spPr>
        <p:txBody>
          <a:bodyPr/>
          <a:lstStyle/>
          <a:p>
            <a:r>
              <a:rPr lang="fr-FR" dirty="0" smtClean="0"/>
              <a:t>Classe </a:t>
            </a:r>
            <a:r>
              <a:rPr lang="fr-FR" dirty="0" err="1" smtClean="0"/>
              <a:t>SharpPlot</a:t>
            </a:r>
            <a:endParaRPr lang="fr-FR" dirty="0" smtClean="0"/>
          </a:p>
          <a:p>
            <a:pPr lvl="1"/>
            <a:r>
              <a:rPr lang="fr-FR" dirty="0" smtClean="0"/>
              <a:t>Représentation graphique </a:t>
            </a:r>
            <a:br>
              <a:rPr lang="fr-FR" dirty="0" smtClean="0"/>
            </a:br>
            <a:r>
              <a:rPr lang="fr-FR" dirty="0" smtClean="0"/>
              <a:t>de données</a:t>
            </a:r>
          </a:p>
          <a:p>
            <a:pPr lvl="1"/>
            <a:r>
              <a:rPr lang="fr-FR" dirty="0" smtClean="0"/>
              <a:t>Disponible depuis </a:t>
            </a:r>
            <a:r>
              <a:rPr lang="fr-FR" dirty="0" err="1" smtClean="0"/>
              <a:t>Dyalog</a:t>
            </a:r>
            <a:r>
              <a:rPr lang="fr-FR" dirty="0" smtClean="0"/>
              <a:t> v12.0</a:t>
            </a:r>
          </a:p>
          <a:p>
            <a:endParaRPr lang="fr-FR" dirty="0" smtClean="0"/>
          </a:p>
          <a:p>
            <a:r>
              <a:rPr lang="fr-FR" dirty="0" smtClean="0"/>
              <a:t>Classe </a:t>
            </a:r>
            <a:r>
              <a:rPr lang="fr-FR" dirty="0" err="1" smtClean="0"/>
              <a:t>SharpLeaf</a:t>
            </a:r>
            <a:endParaRPr lang="fr-FR" dirty="0" smtClean="0"/>
          </a:p>
          <a:p>
            <a:pPr lvl="1"/>
            <a:r>
              <a:rPr lang="fr-FR" dirty="0" smtClean="0"/>
              <a:t>Mise en page de contenu</a:t>
            </a:r>
          </a:p>
          <a:p>
            <a:pPr lvl="1"/>
            <a:r>
              <a:rPr lang="fr-FR" dirty="0" smtClean="0"/>
              <a:t>Disponible depuis </a:t>
            </a:r>
            <a:r>
              <a:rPr lang="fr-FR" dirty="0" err="1" smtClean="0"/>
              <a:t>Dyalog</a:t>
            </a:r>
            <a:r>
              <a:rPr lang="fr-FR" dirty="0" smtClean="0"/>
              <a:t> v15.0</a:t>
            </a:r>
          </a:p>
        </p:txBody>
      </p:sp>
      <p:pic>
        <p:nvPicPr>
          <p:cNvPr id="5" name="Picture 2" descr="C:\Users\Nicolas\Desktop\Nicolas 2013\conferences\conference 2015\presentation\sharppl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2000240"/>
            <a:ext cx="2166952" cy="1625213"/>
          </a:xfrm>
          <a:prstGeom prst="rect">
            <a:avLst/>
          </a:prstGeom>
          <a:noFill/>
        </p:spPr>
      </p:pic>
      <p:pic>
        <p:nvPicPr>
          <p:cNvPr id="6" name="Picture 2" descr="C:\Users\Nicolas\Desktop\Nicolas 2013\conferences\paris 2016\repo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4214818"/>
            <a:ext cx="1428760" cy="20914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SharpPlot</a:t>
            </a:r>
            <a:endParaRPr lang="en-GB" dirty="0"/>
          </a:p>
        </p:txBody>
      </p:sp>
      <p:pic>
        <p:nvPicPr>
          <p:cNvPr id="4" name="Picture 2" descr="C:\Users\Nicolas\Desktop\Nicolas 2013\conferences\conference 2015\presentation\sharppl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071678"/>
            <a:ext cx="4381531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SharpPlot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Machine à état orientée PostScript</a:t>
            </a:r>
          </a:p>
          <a:p>
            <a:pPr lvl="1"/>
            <a:r>
              <a:rPr lang="fr-FR" dirty="0" smtClean="0"/>
              <a:t>Paramétrer l’espace de dessin (où)</a:t>
            </a:r>
          </a:p>
          <a:p>
            <a:pPr lvl="2"/>
            <a:r>
              <a:rPr lang="en-GB" sz="1400" dirty="0" smtClean="0">
                <a:latin typeface="APL385 Unicode" pitchFamily="49" charset="0"/>
              </a:rPr>
              <a:t>⎕</a:t>
            </a:r>
            <a:r>
              <a:rPr lang="en-GB" sz="1400" dirty="0" err="1" smtClean="0">
                <a:latin typeface="APL385 Unicode" pitchFamily="49" charset="0"/>
              </a:rPr>
              <a:t>USING←',sharpplot.dll</a:t>
            </a:r>
            <a:r>
              <a:rPr lang="en-GB" sz="1400" dirty="0" smtClean="0">
                <a:latin typeface="APL385 Unicode" pitchFamily="49" charset="0"/>
              </a:rPr>
              <a:t>' ',</a:t>
            </a:r>
            <a:r>
              <a:rPr lang="en-GB" sz="1400" dirty="0" err="1" smtClean="0">
                <a:latin typeface="APL385 Unicode" pitchFamily="49" charset="0"/>
              </a:rPr>
              <a:t>system.drawing.dll</a:t>
            </a:r>
            <a:r>
              <a:rPr lang="en-GB" sz="1400" dirty="0" smtClean="0">
                <a:latin typeface="APL385 Unicode" pitchFamily="49" charset="0"/>
              </a:rPr>
              <a:t>'</a:t>
            </a:r>
          </a:p>
          <a:p>
            <a:pPr lvl="2"/>
            <a:r>
              <a:rPr lang="en-GB" sz="1400" dirty="0" smtClean="0">
                <a:latin typeface="APL385 Unicode" pitchFamily="49" charset="0"/>
              </a:rPr>
              <a:t>sp←⎕NEW </a:t>
            </a:r>
            <a:r>
              <a:rPr lang="en-GB" sz="1400" dirty="0" err="1" smtClean="0">
                <a:latin typeface="APL385 Unicode" pitchFamily="49" charset="0"/>
              </a:rPr>
              <a:t>Causeway.SharpPlot</a:t>
            </a:r>
            <a:r>
              <a:rPr lang="en-GB" sz="1400" dirty="0" smtClean="0">
                <a:latin typeface="APL385 Unicode" pitchFamily="49" charset="0"/>
              </a:rPr>
              <a:t> (800 600)</a:t>
            </a:r>
            <a:endParaRPr lang="fr-FR" sz="1400" dirty="0" smtClean="0">
              <a:latin typeface="APL385 Unicode" pitchFamily="49" charset="0"/>
            </a:endParaRPr>
          </a:p>
          <a:p>
            <a:pPr lvl="1"/>
            <a:r>
              <a:rPr lang="fr-FR" dirty="0" smtClean="0"/>
              <a:t>Paramétrer le graphique (comment)</a:t>
            </a:r>
          </a:p>
          <a:p>
            <a:pPr lvl="2"/>
            <a:r>
              <a:rPr lang="en-GB" sz="1400" dirty="0" err="1" smtClean="0">
                <a:latin typeface="APL385 Unicode" pitchFamily="49" charset="0"/>
              </a:rPr>
              <a:t>sp.Heading←'My</a:t>
            </a:r>
            <a:r>
              <a:rPr lang="en-GB" sz="1400" dirty="0" smtClean="0">
                <a:latin typeface="APL385 Unicode" pitchFamily="49" charset="0"/>
              </a:rPr>
              <a:t> Chart'</a:t>
            </a:r>
          </a:p>
          <a:p>
            <a:pPr lvl="2"/>
            <a:r>
              <a:rPr lang="en-GB" sz="1400" dirty="0" err="1" smtClean="0">
                <a:latin typeface="APL385 Unicode" pitchFamily="49" charset="0"/>
              </a:rPr>
              <a:t>sp.LineGraphStyle←Causeway.LineGraphStyles.GridLines</a:t>
            </a:r>
            <a:endParaRPr lang="fr-FR" dirty="0" smtClean="0"/>
          </a:p>
          <a:p>
            <a:pPr lvl="1"/>
            <a:r>
              <a:rPr lang="fr-FR" dirty="0" smtClean="0"/>
              <a:t>Dessiner le graphique (quoi)</a:t>
            </a:r>
          </a:p>
          <a:p>
            <a:pPr lvl="2"/>
            <a:r>
              <a:rPr lang="en-GB" sz="1400" dirty="0" err="1" smtClean="0">
                <a:latin typeface="APL385 Unicode" pitchFamily="49" charset="0"/>
              </a:rPr>
              <a:t>sp.DrawLineGraph</a:t>
            </a:r>
            <a:r>
              <a:rPr lang="en-GB" sz="1400" dirty="0" smtClean="0">
                <a:latin typeface="APL385 Unicode" pitchFamily="49" charset="0"/>
              </a:rPr>
              <a:t> ⊂(+\¯40+?100⍴100)</a:t>
            </a:r>
            <a:endParaRPr lang="fr-FR" dirty="0" smtClean="0"/>
          </a:p>
          <a:p>
            <a:pPr lvl="1"/>
            <a:r>
              <a:rPr lang="fr-FR" dirty="0" smtClean="0"/>
              <a:t>Production de l’image</a:t>
            </a:r>
          </a:p>
          <a:p>
            <a:pPr lvl="2"/>
            <a:r>
              <a:rPr lang="en-GB" sz="1400" dirty="0" err="1" smtClean="0">
                <a:latin typeface="APL385 Unicode" pitchFamily="49" charset="0"/>
              </a:rPr>
              <a:t>sp.SaveImage</a:t>
            </a:r>
            <a:r>
              <a:rPr lang="en-GB" sz="1400" dirty="0" smtClean="0">
                <a:latin typeface="APL385 Unicode" pitchFamily="49" charset="0"/>
              </a:rPr>
              <a:t> 'C:\mychart.png'</a:t>
            </a:r>
            <a:br>
              <a:rPr lang="en-GB" sz="1400" dirty="0" smtClean="0">
                <a:latin typeface="APL385 Unicode" pitchFamily="49" charset="0"/>
              </a:rPr>
            </a:br>
            <a:r>
              <a:rPr lang="en-GB" sz="1400" dirty="0" smtClean="0">
                <a:latin typeface="APL385 Unicode" pitchFamily="49" charset="0"/>
              </a:rPr>
              <a:t>                     </a:t>
            </a:r>
            <a:r>
              <a:rPr lang="en-GB" sz="1400" dirty="0" err="1" smtClean="0">
                <a:latin typeface="APL385 Unicode" pitchFamily="49" charset="0"/>
              </a:rPr>
              <a:t>System.Drawing.Imaging.ImageFormat.Png</a:t>
            </a:r>
            <a:endParaRPr lang="en-GB" sz="1400" dirty="0" smtClean="0">
              <a:latin typeface="APL385 Unicode" pitchFamily="49" charset="0"/>
            </a:endParaRPr>
          </a:p>
          <a:p>
            <a:pPr lvl="1"/>
            <a:endParaRPr lang="fr-FR" dirty="0" smtClean="0"/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SharpPlot</a:t>
            </a:r>
            <a:endParaRPr lang="en-GB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429000"/>
            <a:ext cx="3643338" cy="273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14348" y="1500174"/>
            <a:ext cx="77867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APL385 Unicode" pitchFamily="49" charset="0"/>
              </a:rPr>
              <a:t>⎕</a:t>
            </a:r>
            <a:r>
              <a:rPr lang="en-GB" sz="1200" dirty="0" err="1" smtClean="0">
                <a:latin typeface="APL385 Unicode" pitchFamily="49" charset="0"/>
              </a:rPr>
              <a:t>USING←',sharpplot.dll</a:t>
            </a:r>
            <a:r>
              <a:rPr lang="en-GB" sz="1200" dirty="0" smtClean="0">
                <a:latin typeface="APL385 Unicode" pitchFamily="49" charset="0"/>
              </a:rPr>
              <a:t>' ',</a:t>
            </a:r>
            <a:r>
              <a:rPr lang="en-GB" sz="1200" dirty="0" err="1" smtClean="0">
                <a:latin typeface="APL385 Unicode" pitchFamily="49" charset="0"/>
              </a:rPr>
              <a:t>system.drawing.dll</a:t>
            </a:r>
            <a:r>
              <a:rPr lang="en-GB" sz="1200" dirty="0" smtClean="0">
                <a:latin typeface="APL385 Unicode" pitchFamily="49" charset="0"/>
              </a:rPr>
              <a:t>'</a:t>
            </a:r>
          </a:p>
          <a:p>
            <a:r>
              <a:rPr lang="en-GB" sz="1200" dirty="0" smtClean="0">
                <a:latin typeface="APL385 Unicode" pitchFamily="49" charset="0"/>
              </a:rPr>
              <a:t>sp←⎕NEW </a:t>
            </a:r>
            <a:r>
              <a:rPr lang="en-GB" sz="1200" dirty="0" err="1" smtClean="0">
                <a:latin typeface="APL385 Unicode" pitchFamily="49" charset="0"/>
              </a:rPr>
              <a:t>Causeway.SharpPlot</a:t>
            </a:r>
            <a:r>
              <a:rPr lang="en-GB" sz="1200" dirty="0" smtClean="0">
                <a:latin typeface="APL385 Unicode" pitchFamily="49" charset="0"/>
              </a:rPr>
              <a:t> (800 600)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err="1" smtClean="0">
                <a:latin typeface="APL385 Unicode" pitchFamily="49" charset="0"/>
              </a:rPr>
              <a:t>sp.Heading</a:t>
            </a:r>
            <a:r>
              <a:rPr lang="en-GB" sz="1200" dirty="0" smtClean="0">
                <a:latin typeface="APL385 Unicode" pitchFamily="49" charset="0"/>
              </a:rPr>
              <a:t> ← 'My Chart'</a:t>
            </a:r>
          </a:p>
          <a:p>
            <a:r>
              <a:rPr lang="en-GB" sz="1200" dirty="0" err="1" smtClean="0">
                <a:latin typeface="APL385 Unicode" pitchFamily="49" charset="0"/>
              </a:rPr>
              <a:t>sp.LineGraphStyle</a:t>
            </a:r>
            <a:r>
              <a:rPr lang="en-GB" sz="1200" dirty="0" smtClean="0">
                <a:latin typeface="APL385 Unicode" pitchFamily="49" charset="0"/>
              </a:rPr>
              <a:t> ← </a:t>
            </a:r>
            <a:r>
              <a:rPr lang="en-GB" sz="1200" dirty="0" err="1" smtClean="0">
                <a:latin typeface="APL385 Unicode" pitchFamily="49" charset="0"/>
              </a:rPr>
              <a:t>Causeway.LineGraphStyles.GridLines</a:t>
            </a:r>
            <a:endParaRPr lang="en-GB" sz="1200" dirty="0" smtClean="0">
              <a:latin typeface="APL385 Unicode" pitchFamily="49" charset="0"/>
            </a:endParaRP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err="1" smtClean="0">
                <a:latin typeface="APL385 Unicode" pitchFamily="49" charset="0"/>
              </a:rPr>
              <a:t>sp.DrawLineGraph</a:t>
            </a:r>
            <a:r>
              <a:rPr lang="en-GB" sz="1200" dirty="0" smtClean="0">
                <a:latin typeface="APL385 Unicode" pitchFamily="49" charset="0"/>
              </a:rPr>
              <a:t> ⊂(+\¯40+?100⍴100)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err="1" smtClean="0">
                <a:latin typeface="APL385 Unicode" pitchFamily="49" charset="0"/>
              </a:rPr>
              <a:t>sp.SaveImage</a:t>
            </a:r>
            <a:r>
              <a:rPr lang="en-GB" sz="1200" dirty="0" smtClean="0">
                <a:latin typeface="APL385 Unicode" pitchFamily="49" charset="0"/>
              </a:rPr>
              <a:t> 'C:\mychart.png' </a:t>
            </a:r>
            <a:r>
              <a:rPr lang="en-GB" sz="1200" dirty="0" err="1" smtClean="0">
                <a:latin typeface="APL385 Unicode" pitchFamily="49" charset="0"/>
              </a:rPr>
              <a:t>System.Drawing.Imaging.ImageFormat.Png</a:t>
            </a:r>
            <a:endParaRPr lang="en-GB" sz="1200" dirty="0" smtClean="0">
              <a:latin typeface="APL385 Unicod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simples</a:t>
            </a:r>
            <a:endParaRPr lang="en-GB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7963" y="2157391"/>
            <a:ext cx="2714644" cy="233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3116"/>
            <a:ext cx="2982913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786314" y="1571612"/>
            <a:ext cx="3714776" cy="657217"/>
          </a:xfrm>
        </p:spPr>
        <p:txBody>
          <a:bodyPr/>
          <a:lstStyle/>
          <a:p>
            <a:r>
              <a:rPr lang="en-GB" dirty="0" smtClean="0"/>
              <a:t>Pie (camembert)</a:t>
            </a:r>
          </a:p>
          <a:p>
            <a:endParaRPr lang="en-GB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785786" y="1571612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Dial</a:t>
            </a:r>
            <a:r>
              <a:rPr lang="en-GB" sz="3200" kern="0" dirty="0" smtClean="0">
                <a:solidFill>
                  <a:srgbClr val="333333"/>
                </a:solidFill>
                <a:latin typeface="+mn-lt"/>
                <a:cs typeface="+mn-cs"/>
              </a:rPr>
              <a:t> (</a:t>
            </a:r>
            <a:r>
              <a:rPr lang="en-GB" sz="3200" kern="0" dirty="0" err="1" smtClean="0">
                <a:solidFill>
                  <a:srgbClr val="333333"/>
                </a:solidFill>
                <a:latin typeface="+mn-lt"/>
                <a:cs typeface="+mn-cs"/>
              </a:rPr>
              <a:t>jauge</a:t>
            </a:r>
            <a:r>
              <a:rPr lang="en-GB" sz="3200" kern="0" dirty="0" smtClean="0">
                <a:solidFill>
                  <a:srgbClr val="333333"/>
                </a:solidFill>
                <a:latin typeface="+mn-lt"/>
                <a:cs typeface="+mn-cs"/>
              </a:rPr>
              <a:t>)</a:t>
            </a: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4429132"/>
            <a:ext cx="2708275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 Placeholder 3"/>
          <p:cNvSpPr txBox="1">
            <a:spLocks/>
          </p:cNvSpPr>
          <p:nvPr/>
        </p:nvSpPr>
        <p:spPr>
          <a:xfrm>
            <a:off x="785786" y="3929066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Venn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2-d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71678"/>
            <a:ext cx="2719387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143116"/>
            <a:ext cx="30607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572008"/>
            <a:ext cx="32575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572008"/>
            <a:ext cx="31337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5786" y="1500174"/>
            <a:ext cx="3244921" cy="657217"/>
          </a:xfrm>
        </p:spPr>
        <p:txBody>
          <a:bodyPr/>
          <a:lstStyle/>
          <a:p>
            <a:r>
              <a:rPr lang="en-GB" dirty="0" smtClean="0"/>
              <a:t>Line</a:t>
            </a:r>
          </a:p>
          <a:p>
            <a:endParaRPr lang="en-GB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072066" y="1428736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Trace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714348" y="3857628"/>
            <a:ext cx="3571900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Scatter (</a:t>
            </a: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nuage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5072066" y="3857628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2-d spécifiques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71678"/>
            <a:ext cx="318135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071678"/>
            <a:ext cx="32385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643446"/>
            <a:ext cx="31242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500570"/>
            <a:ext cx="23399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5786" y="1500174"/>
            <a:ext cx="3244921" cy="657217"/>
          </a:xfrm>
        </p:spPr>
        <p:txBody>
          <a:bodyPr/>
          <a:lstStyle/>
          <a:p>
            <a:r>
              <a:rPr lang="en-GB" dirty="0" err="1" smtClean="0"/>
              <a:t>MinMax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286380" y="1500174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Vector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785786" y="3929066"/>
            <a:ext cx="4500594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 (</a:t>
            </a: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chronogramme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5357818" y="3857628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statistiques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500306"/>
            <a:ext cx="27003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643182"/>
            <a:ext cx="32480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5786" y="1500174"/>
            <a:ext cx="3244921" cy="657217"/>
          </a:xfrm>
        </p:spPr>
        <p:txBody>
          <a:bodyPr/>
          <a:lstStyle/>
          <a:p>
            <a:r>
              <a:rPr lang="en-GB" dirty="0" smtClean="0"/>
              <a:t>Histogram</a:t>
            </a:r>
          </a:p>
          <a:p>
            <a:endParaRPr lang="en-GB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5072066" y="1500174"/>
            <a:ext cx="3000396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fr-F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Box (boîte à moustache)</a:t>
            </a: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3-d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3116"/>
            <a:ext cx="220980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214554"/>
            <a:ext cx="2339975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4357694"/>
            <a:ext cx="245110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5786" y="1500174"/>
            <a:ext cx="3244921" cy="657217"/>
          </a:xfrm>
        </p:spPr>
        <p:txBody>
          <a:bodyPr/>
          <a:lstStyle/>
          <a:p>
            <a:r>
              <a:rPr lang="en-GB" dirty="0" smtClean="0"/>
              <a:t>Tower</a:t>
            </a:r>
          </a:p>
          <a:p>
            <a:endParaRPr lang="en-GB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5000628" y="1571612"/>
            <a:ext cx="4286280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Response (surface)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57224" y="3714752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Cloud (</a:t>
            </a: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nuage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3-d lisibles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5992"/>
            <a:ext cx="32480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285992"/>
            <a:ext cx="351472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5786" y="1714488"/>
            <a:ext cx="3244921" cy="657217"/>
          </a:xfrm>
        </p:spPr>
        <p:txBody>
          <a:bodyPr/>
          <a:lstStyle/>
          <a:p>
            <a:r>
              <a:rPr lang="en-GB" dirty="0" smtClean="0"/>
              <a:t>Bubble (</a:t>
            </a:r>
            <a:r>
              <a:rPr lang="en-GB" dirty="0" err="1" smtClean="0"/>
              <a:t>bulle</a:t>
            </a:r>
            <a:r>
              <a:rPr lang="en-GB" dirty="0" smtClean="0"/>
              <a:t>)</a:t>
            </a:r>
          </a:p>
          <a:p>
            <a:endParaRPr lang="en-GB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929190" y="1714488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Contour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spécifiques</a:t>
            </a: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14554"/>
            <a:ext cx="287972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214554"/>
            <a:ext cx="2224087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643446"/>
            <a:ext cx="32289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5786" y="1714488"/>
            <a:ext cx="3244921" cy="657217"/>
          </a:xfrm>
        </p:spPr>
        <p:txBody>
          <a:bodyPr/>
          <a:lstStyle/>
          <a:p>
            <a:r>
              <a:rPr lang="en-GB" dirty="0" smtClean="0"/>
              <a:t>Gantt</a:t>
            </a:r>
          </a:p>
          <a:p>
            <a:endParaRPr lang="en-GB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143504" y="1714488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Triangle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785786" y="3929066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Table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5143504" y="4000504"/>
            <a:ext cx="3643338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TreeMap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(cases)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5" descr="C:\Users\Nicolas\Desktop\Nicolas 2013\conferences\paris 2016\treemap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572008"/>
            <a:ext cx="3027436" cy="174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multiples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252095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285992"/>
            <a:ext cx="1946273" cy="146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4357694"/>
            <a:ext cx="2079625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70" y="4429132"/>
            <a:ext cx="2390774" cy="176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5786" y="1714488"/>
            <a:ext cx="4572032" cy="657217"/>
          </a:xfrm>
        </p:spPr>
        <p:txBody>
          <a:bodyPr/>
          <a:lstStyle/>
          <a:p>
            <a:r>
              <a:rPr lang="fr-FR" dirty="0" smtClean="0"/>
              <a:t>Réutilisation des axes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286380" y="1714488"/>
            <a:ext cx="3857620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Fenêtres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multiples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785786" y="3786190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Trellis (grille)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5286380" y="3786190"/>
            <a:ext cx="3244921" cy="6572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Gigogne</a:t>
            </a: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SzTx/>
              <a:buFontTx/>
              <a:buChar char="•"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Graphiques multiples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715436" cy="483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endParaRPr lang="en-GB" dirty="0"/>
          </a:p>
        </p:txBody>
      </p:sp>
      <p:pic>
        <p:nvPicPr>
          <p:cNvPr id="4" name="Picture 2" descr="C:\Users\Nicolas\Desktop\Nicolas 2013\conferences\paris 2016\re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500174"/>
            <a:ext cx="3143272" cy="4601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err="1" smtClean="0"/>
              <a:t>Traitement</a:t>
            </a:r>
            <a:r>
              <a:rPr lang="en-GB" dirty="0" smtClean="0"/>
              <a:t> de </a:t>
            </a:r>
            <a:r>
              <a:rPr lang="en-GB" dirty="0" err="1" smtClean="0"/>
              <a:t>texte</a:t>
            </a:r>
            <a:r>
              <a:rPr lang="en-GB" dirty="0" smtClean="0"/>
              <a:t> </a:t>
            </a:r>
            <a:r>
              <a:rPr lang="en-GB" dirty="0" err="1" smtClean="0"/>
              <a:t>automatisé</a:t>
            </a:r>
            <a:endParaRPr lang="en-GB" dirty="0" smtClean="0"/>
          </a:p>
          <a:p>
            <a:pPr lvl="1"/>
            <a:r>
              <a:rPr lang="en-GB" dirty="0" err="1" smtClean="0"/>
              <a:t>Mise</a:t>
            </a:r>
            <a:r>
              <a:rPr lang="en-GB" dirty="0" smtClean="0"/>
              <a:t> en page, </a:t>
            </a:r>
            <a:r>
              <a:rPr lang="en-GB" dirty="0" err="1" smtClean="0"/>
              <a:t>typographie</a:t>
            </a:r>
            <a:r>
              <a:rPr lang="en-GB" dirty="0" smtClean="0"/>
              <a:t> et tabulation</a:t>
            </a:r>
          </a:p>
          <a:p>
            <a:r>
              <a:rPr lang="fr-FR" dirty="0" smtClean="0"/>
              <a:t>Concepts :</a:t>
            </a:r>
          </a:p>
          <a:p>
            <a:pPr lvl="1"/>
            <a:r>
              <a:rPr lang="fr-FR" dirty="0" smtClean="0"/>
              <a:t>Pages maîtresses, découpées en Frames</a:t>
            </a:r>
          </a:p>
          <a:p>
            <a:pPr lvl="1"/>
            <a:r>
              <a:rPr lang="fr-FR" dirty="0" smtClean="0"/>
              <a:t>Styles de paragraphes (à la CSS)</a:t>
            </a:r>
          </a:p>
          <a:p>
            <a:pPr lvl="1"/>
            <a:r>
              <a:rPr lang="fr-FR" dirty="0" smtClean="0"/>
              <a:t>Contenu (texte, tables, graphiques)</a:t>
            </a:r>
          </a:p>
          <a:p>
            <a:pPr lvl="2"/>
            <a:r>
              <a:rPr lang="fr-FR" dirty="0" smtClean="0"/>
              <a:t>Contraint par la largeur</a:t>
            </a:r>
          </a:p>
          <a:p>
            <a:pPr lvl="2"/>
            <a:r>
              <a:rPr lang="fr-FR" dirty="0" smtClean="0"/>
              <a:t>Rempli de haut en bas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SharpLeaf</a:t>
            </a:r>
            <a:r>
              <a:rPr lang="fr-FR" dirty="0" smtClean="0"/>
              <a:t> : Pages maîtresses</a:t>
            </a:r>
            <a:endParaRPr lang="en-GB" dirty="0"/>
          </a:p>
        </p:txBody>
      </p:sp>
      <p:sp>
        <p:nvSpPr>
          <p:cNvPr id="12290" name="AutoShape 2" descr="mk:@MSITStore:C:\Users\Nicolas\Desktop\Nicolas%202013\Causeway%20current\release\sharpplot.chm::/figs/glossarypage_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292" name="AutoShape 4" descr="mk:@MSITStore:C:\Users\Nicolas\Desktop\Nicolas%202013\Causeway%20current\release\sharpplot.chm::/figs/glossarypage_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294" name="AutoShape 6" descr="mk:@MSITStore:C:\Users\Nicolas\Desktop\Nicolas%202013\Causeway%20current\release\sharpplot.chm::/figs/glossarypage_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295" name="Picture 7" descr="C:\Users\Nicolas\Desktop\Nicolas 2013\Causeway current\release\htmhelp\figs\glossarypage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6662825" cy="47180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SharpLeaf</a:t>
            </a:r>
            <a:r>
              <a:rPr lang="fr-FR" dirty="0" smtClean="0"/>
              <a:t> : Pages maîtresses</a:t>
            </a:r>
            <a:endParaRPr lang="en-GB" dirty="0"/>
          </a:p>
        </p:txBody>
      </p:sp>
      <p:pic>
        <p:nvPicPr>
          <p:cNvPr id="4" name="Picture 2" descr="C:\Users\Nicolas\Desktop\Nicolas 2013\conferences\paris 2016\re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71612"/>
            <a:ext cx="3143272" cy="4601268"/>
          </a:xfrm>
          <a:prstGeom prst="rect">
            <a:avLst/>
          </a:prstGeom>
          <a:noFill/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85720" y="1785926"/>
            <a:ext cx="7358114" cy="4321075"/>
          </a:xfrm>
        </p:spPr>
        <p:txBody>
          <a:bodyPr/>
          <a:lstStyle/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cap ← '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My report - page {page} of {pages}</a:t>
            </a:r>
            <a:r>
              <a:rPr lang="en-GB" sz="1200" dirty="0" smtClean="0">
                <a:latin typeface="APL385 Unicode" pitchFamily="49" charset="0"/>
              </a:rPr>
              <a:t>'</a:t>
            </a: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font ← ⎕NEW </a:t>
            </a:r>
            <a:r>
              <a:rPr lang="en-GB" sz="1200" dirty="0" err="1" smtClean="0">
                <a:latin typeface="APL385 Unicode" pitchFamily="49" charset="0"/>
              </a:rPr>
              <a:t>FontType</a:t>
            </a:r>
            <a:r>
              <a:rPr lang="en-GB" sz="1200" dirty="0" smtClean="0">
                <a:latin typeface="APL385 Unicode" pitchFamily="49" charset="0"/>
              </a:rPr>
              <a:t> ('Arial' 12 </a:t>
            </a: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                      </a:t>
            </a:r>
            <a:r>
              <a:rPr lang="en-GB" sz="1200" dirty="0" err="1" smtClean="0">
                <a:latin typeface="APL385 Unicode" pitchFamily="49" charset="0"/>
              </a:rPr>
              <a:t>FontStyle.Regular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Color.Gray</a:t>
            </a:r>
            <a:r>
              <a:rPr lang="en-GB" sz="1200" dirty="0" smtClean="0">
                <a:latin typeface="APL385 Unicode" pitchFamily="49" charset="0"/>
              </a:rPr>
              <a:t>)</a:t>
            </a:r>
          </a:p>
          <a:p>
            <a:pPr>
              <a:buNone/>
            </a:pPr>
            <a:endParaRPr lang="en-GB" sz="1200" dirty="0" smtClean="0">
              <a:latin typeface="APL385 Unicode" pitchFamily="49" charset="0"/>
            </a:endParaRP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page ← ⎕NEW 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PageLayout</a:t>
            </a:r>
            <a:r>
              <a:rPr lang="en-GB" sz="1200" dirty="0" smtClean="0">
                <a:latin typeface="APL385 Unicode" pitchFamily="49" charset="0"/>
              </a:rPr>
              <a:t> (PaperSize.A4)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page.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</a:t>
            </a:r>
            <a:r>
              <a:rPr lang="en-GB" sz="1200" dirty="0" smtClean="0">
                <a:latin typeface="APL385 Unicode" pitchFamily="49" charset="0"/>
              </a:rPr>
              <a:t> ⎕NEW 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Frame </a:t>
            </a:r>
            <a:r>
              <a:rPr lang="en-GB" sz="1200" dirty="0" smtClean="0">
                <a:latin typeface="APL385 Unicode" pitchFamily="49" charset="0"/>
              </a:rPr>
              <a:t>('</a:t>
            </a:r>
            <a:r>
              <a:rPr lang="en-GB" sz="1200" dirty="0" err="1" smtClean="0">
                <a:latin typeface="APL385 Unicode" pitchFamily="49" charset="0"/>
              </a:rPr>
              <a:t>RightFrame</a:t>
            </a:r>
            <a:r>
              <a:rPr lang="en-GB" sz="1200" dirty="0" smtClean="0">
                <a:latin typeface="APL385 Unicode" pitchFamily="49" charset="0"/>
              </a:rPr>
              <a:t>' 72 72 ¯72 ¯102)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page.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</a:t>
            </a:r>
            <a:r>
              <a:rPr lang="en-GB" sz="1200" dirty="0" smtClean="0">
                <a:latin typeface="APL385 Unicode" pitchFamily="49" charset="0"/>
              </a:rPr>
              <a:t> ⎕NEW 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Rule</a:t>
            </a:r>
            <a:r>
              <a:rPr lang="en-GB" sz="1200" b="1" dirty="0" smtClean="0">
                <a:latin typeface="APL385 Unicode" pitchFamily="49" charset="0"/>
              </a:rPr>
              <a:t> </a:t>
            </a:r>
            <a:r>
              <a:rPr lang="en-GB" sz="1200" dirty="0" smtClean="0">
                <a:latin typeface="APL385 Unicode" pitchFamily="49" charset="0"/>
              </a:rPr>
              <a:t>(72 ¯90 ¯72 ¯90 1 </a:t>
            </a:r>
            <a:r>
              <a:rPr lang="en-GB" sz="1200" dirty="0" err="1" smtClean="0">
                <a:latin typeface="APL385 Unicode" pitchFamily="49" charset="0"/>
              </a:rPr>
              <a:t>Color.Gray</a:t>
            </a:r>
            <a:r>
              <a:rPr lang="en-GB" sz="1200" dirty="0" smtClean="0">
                <a:latin typeface="APL385 Unicode" pitchFamily="49" charset="0"/>
              </a:rPr>
              <a:t>)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page.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</a:t>
            </a:r>
            <a:r>
              <a:rPr lang="en-GB" sz="1200" dirty="0" smtClean="0">
                <a:latin typeface="APL385 Unicode" pitchFamily="49" charset="0"/>
              </a:rPr>
              <a:t> foot ← ⎕NEW 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TextBlock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 </a:t>
            </a:r>
            <a:r>
              <a:rPr lang="en-GB" sz="1200" dirty="0" smtClean="0">
                <a:latin typeface="APL385 Unicode" pitchFamily="49" charset="0"/>
              </a:rPr>
              <a:t>(cap font 72 ¯72 ¯72 ¯72 </a:t>
            </a: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           </a:t>
            </a:r>
            <a:r>
              <a:rPr lang="en-GB" sz="1200" dirty="0" err="1" smtClean="0">
                <a:latin typeface="APL385 Unicode" pitchFamily="49" charset="0"/>
              </a:rPr>
              <a:t>Alignment.Right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VerticalAlignment.Baseline</a:t>
            </a:r>
            <a:r>
              <a:rPr lang="en-GB" sz="1200" dirty="0" smtClean="0">
                <a:latin typeface="APL385 Unicode" pitchFamily="49" charset="0"/>
              </a:rPr>
              <a:t> 1)</a:t>
            </a:r>
          </a:p>
          <a:p>
            <a:pPr>
              <a:buNone/>
            </a:pPr>
            <a:endParaRPr lang="en-GB" sz="1200" dirty="0" smtClean="0">
              <a:latin typeface="APL385 Unicode" pitchFamily="49" charset="0"/>
            </a:endParaRP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layout ← ⎕NEW 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DocumentLayout</a:t>
            </a:r>
            <a:endParaRPr lang="en-GB" sz="1200" dirty="0" smtClean="0">
              <a:latin typeface="APL385 Unicode" pitchFamily="49" charset="0"/>
            </a:endParaRP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layout.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page.Clone</a:t>
            </a:r>
            <a:r>
              <a:rPr lang="en-GB" sz="1200" dirty="0" smtClean="0">
                <a:latin typeface="APL385 Unicode" pitchFamily="49" charset="0"/>
              </a:rPr>
              <a:t>             ⍝ page </a:t>
            </a:r>
            <a:r>
              <a:rPr lang="en-GB" sz="1200" dirty="0" err="1" smtClean="0">
                <a:latin typeface="APL385 Unicode" pitchFamily="49" charset="0"/>
              </a:rPr>
              <a:t>droite</a:t>
            </a:r>
            <a:endParaRPr lang="en-GB" sz="1200" dirty="0" smtClean="0">
              <a:latin typeface="APL385 Unicode" pitchFamily="49" charset="0"/>
            </a:endParaRP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foot.Alignment</a:t>
            </a:r>
            <a:r>
              <a:rPr lang="en-GB" sz="1200" dirty="0" smtClean="0">
                <a:latin typeface="APL385 Unicode" pitchFamily="49" charset="0"/>
              </a:rPr>
              <a:t> ← </a:t>
            </a:r>
            <a:r>
              <a:rPr lang="en-GB" sz="1200" dirty="0" err="1" smtClean="0">
                <a:latin typeface="APL385 Unicode" pitchFamily="49" charset="0"/>
              </a:rPr>
              <a:t>Alignment.Left</a:t>
            </a:r>
            <a:endParaRPr lang="en-GB" sz="1200" dirty="0" smtClean="0">
              <a:latin typeface="APL385 Unicode" pitchFamily="49" charset="0"/>
            </a:endParaRP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layout.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page.Clone</a:t>
            </a:r>
            <a:r>
              <a:rPr lang="en-GB" sz="1200" dirty="0" smtClean="0">
                <a:latin typeface="APL385 Unicode" pitchFamily="49" charset="0"/>
              </a:rPr>
              <a:t>             ⍝ page gauche</a:t>
            </a:r>
          </a:p>
          <a:p>
            <a:pPr>
              <a:buNone/>
            </a:pPr>
            <a:endParaRPr lang="fr-FR" sz="1200" dirty="0" smtClean="0">
              <a:latin typeface="APL385 Unicode" pitchFamily="49" charset="0"/>
            </a:endParaRP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lf ← ⎕NEW 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SharpLeaf</a:t>
            </a:r>
            <a:r>
              <a:rPr lang="en-GB" sz="1200" dirty="0" smtClean="0">
                <a:latin typeface="APL385 Unicode" pitchFamily="49" charset="0"/>
              </a:rPr>
              <a:t> (layout)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SharpLeaf</a:t>
            </a:r>
            <a:r>
              <a:rPr lang="fr-FR" dirty="0" smtClean="0"/>
              <a:t> : Paragraphes</a:t>
            </a:r>
            <a:endParaRPr lang="en-GB" dirty="0"/>
          </a:p>
        </p:txBody>
      </p:sp>
      <p:pic>
        <p:nvPicPr>
          <p:cNvPr id="13313" name="Picture 1" descr="C:\Users\Nicolas\Desktop\Nicolas 2013\Causeway current\release\htmhelp\figs\glossaryparagraph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6786610" cy="48056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5" y="692696"/>
            <a:ext cx="8888523" cy="853676"/>
          </a:xfrm>
        </p:spPr>
        <p:txBody>
          <a:bodyPr/>
          <a:lstStyle/>
          <a:p>
            <a:r>
              <a:rPr lang="fr-FR" dirty="0" err="1" smtClean="0"/>
              <a:t>SharpLeaf</a:t>
            </a:r>
            <a:r>
              <a:rPr lang="fr-FR" dirty="0" smtClean="0"/>
              <a:t> : Paragraphes</a:t>
            </a:r>
            <a:endParaRPr lang="en-GB" dirty="0"/>
          </a:p>
        </p:txBody>
      </p:sp>
      <p:pic>
        <p:nvPicPr>
          <p:cNvPr id="4" name="Picture 2" descr="C:\Users\Nicolas\Desktop\Nicolas 2013\conferences\paris 2016\re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71612"/>
            <a:ext cx="3143272" cy="4601268"/>
          </a:xfrm>
          <a:prstGeom prst="rect">
            <a:avLst/>
          </a:prstGeom>
          <a:noFill/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85720" y="1785926"/>
            <a:ext cx="8031267" cy="4321075"/>
          </a:xfrm>
        </p:spPr>
        <p:txBody>
          <a:bodyPr/>
          <a:lstStyle/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head ← ⎕NEW 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ParagraphStyle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  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head.Font</a:t>
            </a:r>
            <a:r>
              <a:rPr lang="en-GB" sz="1200" dirty="0" smtClean="0">
                <a:latin typeface="APL385 Unicode" pitchFamily="49" charset="0"/>
              </a:rPr>
              <a:t> ← ⎕NEW </a:t>
            </a:r>
            <a:r>
              <a:rPr lang="en-GB" sz="1200" dirty="0" err="1" smtClean="0">
                <a:latin typeface="APL385 Unicode" pitchFamily="49" charset="0"/>
              </a:rPr>
              <a:t>FontType</a:t>
            </a:r>
            <a:r>
              <a:rPr lang="en-GB" sz="1200" dirty="0" smtClean="0">
                <a:latin typeface="APL385 Unicode" pitchFamily="49" charset="0"/>
              </a:rPr>
              <a:t> ('Garamond' 18</a:t>
            </a: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                        </a:t>
            </a:r>
            <a:r>
              <a:rPr lang="en-GB" sz="1200" dirty="0" err="1" smtClean="0">
                <a:latin typeface="APL385 Unicode" pitchFamily="49" charset="0"/>
              </a:rPr>
              <a:t>FontStyle.Bold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Color.Navy</a:t>
            </a:r>
            <a:r>
              <a:rPr lang="en-GB" sz="1200" dirty="0" smtClean="0">
                <a:latin typeface="APL385 Unicode" pitchFamily="49" charset="0"/>
              </a:rPr>
              <a:t> ¯0.5)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head.BookmarkLevel</a:t>
            </a:r>
            <a:r>
              <a:rPr lang="en-GB" sz="1200" dirty="0" smtClean="0">
                <a:latin typeface="APL385 Unicode" pitchFamily="49" charset="0"/>
              </a:rPr>
              <a:t> ← 1</a:t>
            </a:r>
            <a:endParaRPr lang="en-GB" sz="1200" dirty="0" smtClean="0"/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head.SpaceBefore</a:t>
            </a:r>
            <a:r>
              <a:rPr lang="en-GB" sz="1200" dirty="0" smtClean="0">
                <a:latin typeface="APL385 Unicode" pitchFamily="49" charset="0"/>
              </a:rPr>
              <a:t> ← ¯1 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head.SpaceFollowing</a:t>
            </a:r>
            <a:r>
              <a:rPr lang="en-GB" sz="1200" dirty="0" smtClean="0">
                <a:latin typeface="APL385 Unicode" pitchFamily="49" charset="0"/>
              </a:rPr>
              <a:t> ← ¯3 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head.Keep</a:t>
            </a:r>
            <a:r>
              <a:rPr lang="en-GB" sz="1200" dirty="0" smtClean="0">
                <a:latin typeface="APL385 Unicode" pitchFamily="49" charset="0"/>
              </a:rPr>
              <a:t> ← 3 </a:t>
            </a:r>
          </a:p>
          <a:p>
            <a:pPr>
              <a:buNone/>
            </a:pPr>
            <a:endParaRPr lang="fr-FR" sz="1200" dirty="0" smtClean="0">
              <a:latin typeface="APL385 Unicode" pitchFamily="49" charset="0"/>
            </a:endParaRPr>
          </a:p>
          <a:p>
            <a:pPr>
              <a:buNone/>
            </a:pPr>
            <a:endParaRPr lang="en-GB" sz="1200" dirty="0" smtClean="0">
              <a:latin typeface="APL385 Unicode" pitchFamily="49" charset="0"/>
            </a:endParaRPr>
          </a:p>
          <a:p>
            <a:pPr>
              <a:buNone/>
            </a:pPr>
            <a:r>
              <a:rPr lang="en-GB" sz="1200" dirty="0" smtClean="0">
                <a:latin typeface="APL385 Unicode" pitchFamily="49" charset="0"/>
              </a:rPr>
              <a:t>text ← ⎕NEW 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ParagraphStyle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 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text.Font</a:t>
            </a:r>
            <a:r>
              <a:rPr lang="en-GB" sz="1200" dirty="0" smtClean="0">
                <a:latin typeface="APL385 Unicode" pitchFamily="49" charset="0"/>
              </a:rPr>
              <a:t> ← ⎕NEW </a:t>
            </a:r>
            <a:r>
              <a:rPr lang="en-GB" sz="1200" dirty="0" err="1" smtClean="0">
                <a:latin typeface="APL385 Unicode" pitchFamily="49" charset="0"/>
              </a:rPr>
              <a:t>FontType</a:t>
            </a:r>
            <a:r>
              <a:rPr lang="en-GB" sz="1200" dirty="0" smtClean="0">
                <a:latin typeface="APL385 Unicode" pitchFamily="49" charset="0"/>
              </a:rPr>
              <a:t> ('Times' 12)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text.IndentFirst</a:t>
            </a:r>
            <a:r>
              <a:rPr lang="en-GB" sz="1200" dirty="0" smtClean="0">
                <a:latin typeface="APL385 Unicode" pitchFamily="49" charset="0"/>
              </a:rPr>
              <a:t> ← 36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text.SpaceAfter</a:t>
            </a:r>
            <a:r>
              <a:rPr lang="en-GB" sz="1200" dirty="0" smtClean="0">
                <a:latin typeface="APL385 Unicode" pitchFamily="49" charset="0"/>
              </a:rPr>
              <a:t> ← ¯1</a:t>
            </a:r>
          </a:p>
          <a:p>
            <a:pPr>
              <a:buNone/>
            </a:pPr>
            <a:r>
              <a:rPr lang="en-GB" sz="1200" dirty="0" err="1" smtClean="0">
                <a:latin typeface="APL385 Unicode" pitchFamily="49" charset="0"/>
              </a:rPr>
              <a:t>text.Keep</a:t>
            </a:r>
            <a:r>
              <a:rPr lang="en-GB" sz="1200" dirty="0" smtClean="0">
                <a:latin typeface="APL385 Unicode" pitchFamily="49" charset="0"/>
              </a:rPr>
              <a:t> ← 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r>
              <a:rPr lang="en-GB" dirty="0" smtClean="0"/>
              <a:t> : </a:t>
            </a:r>
            <a:r>
              <a:rPr lang="en-GB" dirty="0" err="1" smtClean="0"/>
              <a:t>Contenu</a:t>
            </a:r>
            <a:endParaRPr lang="en-GB" dirty="0"/>
          </a:p>
        </p:txBody>
      </p:sp>
      <p:pic>
        <p:nvPicPr>
          <p:cNvPr id="4" name="Picture 2" descr="C:\Users\Nicolas\Desktop\Nicolas 2013\conferences\paris 2016\re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71612"/>
            <a:ext cx="3143272" cy="46012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3" y="1785926"/>
            <a:ext cx="4714907" cy="3785652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AddParagraphs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 </a:t>
            </a:r>
            <a:r>
              <a:rPr lang="en-GB" sz="1200" dirty="0" smtClean="0">
                <a:latin typeface="APL385 Unicode" pitchFamily="49" charset="0"/>
              </a:rPr>
              <a:t>'Charts' head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smtClean="0">
                <a:latin typeface="APL385 Unicode" pitchFamily="49" charset="0"/>
              </a:rPr>
              <a:t> line ← 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'</a:t>
            </a:r>
            <a:r>
              <a:rPr lang="en-GB" sz="1200" dirty="0" err="1" smtClean="0">
                <a:solidFill>
                  <a:schemeClr val="bg2"/>
                </a:solidFill>
                <a:latin typeface="APL385 Unicode" pitchFamily="49" charset="0"/>
              </a:rPr>
              <a:t>SharpPlot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 charts are fully compatible with…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AddParagraphs</a:t>
            </a:r>
            <a:r>
              <a:rPr lang="en-GB" sz="1200" dirty="0" smtClean="0">
                <a:latin typeface="APL385 Unicode" pitchFamily="49" charset="0"/>
              </a:rPr>
              <a:t> line text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IncludeChart</a:t>
            </a:r>
            <a:r>
              <a:rPr lang="en-GB" sz="1200" dirty="0" smtClean="0">
                <a:latin typeface="APL385 Unicode" pitchFamily="49" charset="0"/>
              </a:rPr>
              <a:t> sp1 </a:t>
            </a:r>
            <a:r>
              <a:rPr lang="en-GB" sz="1200" dirty="0" err="1" smtClean="0">
                <a:latin typeface="APL385 Unicode" pitchFamily="49" charset="0"/>
              </a:rPr>
              <a:t>BoxFlow.Right</a:t>
            </a:r>
            <a:r>
              <a:rPr lang="en-GB" sz="1200" dirty="0" smtClean="0">
                <a:latin typeface="APL385 Unicode" pitchFamily="49" charset="0"/>
              </a:rPr>
              <a:t> 250</a:t>
            </a:r>
          </a:p>
          <a:p>
            <a:r>
              <a:rPr lang="en-GB" sz="1200" dirty="0" smtClean="0">
                <a:latin typeface="APL385 Unicode" pitchFamily="49" charset="0"/>
              </a:rPr>
              <a:t> line ← 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'Three-dimensional perspective is </a:t>
            </a:r>
            <a:r>
              <a:rPr lang="en-GB" sz="1200" dirty="0" err="1" smtClean="0">
                <a:solidFill>
                  <a:schemeClr val="bg2"/>
                </a:solidFill>
                <a:latin typeface="APL385 Unicode" pitchFamily="49" charset="0"/>
              </a:rPr>
              <a:t>incredib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…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AddParagraphs</a:t>
            </a:r>
            <a:r>
              <a:rPr lang="en-GB" sz="1200" dirty="0" smtClean="0">
                <a:latin typeface="APL385 Unicode" pitchFamily="49" charset="0"/>
              </a:rPr>
              <a:t> line text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IncludeChart</a:t>
            </a:r>
            <a:r>
              <a:rPr lang="en-GB" sz="1200" dirty="0" smtClean="0">
                <a:latin typeface="APL385 Unicode" pitchFamily="49" charset="0"/>
              </a:rPr>
              <a:t> sp2 </a:t>
            </a:r>
            <a:r>
              <a:rPr lang="en-GB" sz="1200" dirty="0" err="1" smtClean="0">
                <a:latin typeface="APL385 Unicode" pitchFamily="49" charset="0"/>
              </a:rPr>
              <a:t>BoxFlow.Left</a:t>
            </a:r>
            <a:r>
              <a:rPr lang="en-GB" sz="1200" dirty="0" smtClean="0">
                <a:latin typeface="APL385 Unicode" pitchFamily="49" charset="0"/>
              </a:rPr>
              <a:t> ¯1 </a:t>
            </a:r>
          </a:p>
          <a:p>
            <a:r>
              <a:rPr lang="en-GB" sz="1200" dirty="0" smtClean="0">
                <a:latin typeface="APL385 Unicode" pitchFamily="49" charset="0"/>
              </a:rPr>
              <a:t> line ← 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'Flat chart types on the other hand always…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AddParagraphs</a:t>
            </a:r>
            <a:r>
              <a:rPr lang="en-GB" sz="1200" dirty="0" smtClean="0">
                <a:latin typeface="APL385 Unicode" pitchFamily="49" charset="0"/>
              </a:rPr>
              <a:t> line text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AddParagraphs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 </a:t>
            </a:r>
            <a:r>
              <a:rPr lang="en-GB" sz="1200" dirty="0" smtClean="0">
                <a:latin typeface="APL385 Unicode" pitchFamily="49" charset="0"/>
              </a:rPr>
              <a:t>'Tables' head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smtClean="0">
                <a:latin typeface="APL385 Unicode" pitchFamily="49" charset="0"/>
              </a:rPr>
              <a:t> line ← 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'What could be more fun than a rectangular…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AddParagraphs</a:t>
            </a:r>
            <a:r>
              <a:rPr lang="en-GB" sz="1200" dirty="0" smtClean="0">
                <a:latin typeface="APL385 Unicode" pitchFamily="49" charset="0"/>
              </a:rPr>
              <a:t> line text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IncludeTable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tb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BoxFlow.Left</a:t>
            </a:r>
            <a:r>
              <a:rPr lang="en-GB" sz="1200" dirty="0" smtClean="0">
                <a:latin typeface="APL385 Unicode" pitchFamily="49" charset="0"/>
              </a:rPr>
              <a:t> 750 1 250  </a:t>
            </a:r>
          </a:p>
          <a:p>
            <a:r>
              <a:rPr lang="en-GB" sz="1200" dirty="0" smtClean="0">
                <a:latin typeface="APL385 Unicode" pitchFamily="49" charset="0"/>
              </a:rPr>
              <a:t> line1 ← 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'Notice how text flows smoothly around the…</a:t>
            </a:r>
          </a:p>
          <a:p>
            <a:r>
              <a:rPr lang="en-GB" sz="1200" dirty="0" smtClean="0">
                <a:latin typeface="APL385 Unicode" pitchFamily="49" charset="0"/>
              </a:rPr>
              <a:t> line2 ← </a:t>
            </a:r>
            <a:r>
              <a:rPr lang="en-GB" sz="1200" dirty="0" smtClean="0">
                <a:solidFill>
                  <a:schemeClr val="bg2"/>
                </a:solidFill>
                <a:latin typeface="APL385 Unicode" pitchFamily="49" charset="0"/>
              </a:rPr>
              <a:t>'The Table building mechanism uses cycles…</a:t>
            </a:r>
          </a:p>
          <a:p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AddParagraphs</a:t>
            </a:r>
            <a:r>
              <a:rPr lang="en-GB" sz="1200" dirty="0" smtClean="0">
                <a:latin typeface="APL385 Unicode" pitchFamily="49" charset="0"/>
              </a:rPr>
              <a:t> (line1 line2) text</a:t>
            </a:r>
          </a:p>
          <a:p>
            <a:endParaRPr lang="en-GB" sz="1200" dirty="0" smtClean="0">
              <a:latin typeface="APL385 Unicod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5" y="692696"/>
            <a:ext cx="7959829" cy="853676"/>
          </a:xfrm>
        </p:spPr>
        <p:txBody>
          <a:bodyPr/>
          <a:lstStyle/>
          <a:p>
            <a:r>
              <a:rPr lang="fr-FR" dirty="0" err="1" smtClean="0"/>
              <a:t>SharpLeaf</a:t>
            </a:r>
            <a:r>
              <a:rPr lang="fr-FR" dirty="0" smtClean="0"/>
              <a:t> : Police de caractère</a:t>
            </a:r>
            <a:endParaRPr lang="en-GB" dirty="0"/>
          </a:p>
        </p:txBody>
      </p:sp>
      <p:pic>
        <p:nvPicPr>
          <p:cNvPr id="59394" name="Picture 2" descr="C:\Users\Nicolas\Desktop\Nicolas 2013\Causeway current\release\htmhelp\figs\glossaryfont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7570787" cy="5360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r>
              <a:rPr lang="en-GB" dirty="0" smtClean="0"/>
              <a:t> : </a:t>
            </a:r>
            <a:r>
              <a:rPr lang="en-GB" dirty="0" err="1" smtClean="0"/>
              <a:t>Décorations</a:t>
            </a:r>
            <a:endParaRPr lang="en-GB" dirty="0"/>
          </a:p>
        </p:txBody>
      </p:sp>
      <p:pic>
        <p:nvPicPr>
          <p:cNvPr id="26626" name="Picture 2" descr="C:\Users\Nicolas\Desktop\Nicolas 2013\conferences\conference 2015\presentation\decoration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3200" y="1573200"/>
            <a:ext cx="6413501" cy="420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SharpLeaf</a:t>
            </a:r>
            <a:r>
              <a:rPr lang="fr-FR" dirty="0" smtClean="0"/>
              <a:t> : Tables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Créer un table</a:t>
            </a:r>
          </a:p>
          <a:p>
            <a:pPr lvl="2"/>
            <a:r>
              <a:rPr lang="fr-FR" sz="1400" dirty="0" err="1" smtClean="0">
                <a:latin typeface="APL385 Unicode" pitchFamily="49" charset="0"/>
              </a:rPr>
              <a:t>tb</a:t>
            </a:r>
            <a:r>
              <a:rPr lang="fr-FR" sz="1400" dirty="0" smtClean="0">
                <a:latin typeface="APL385 Unicode" pitchFamily="49" charset="0"/>
              </a:rPr>
              <a:t> ← ⎕NEW Table</a:t>
            </a:r>
          </a:p>
          <a:p>
            <a:pPr lvl="1"/>
            <a:r>
              <a:rPr lang="fr-FR" dirty="0" smtClean="0"/>
              <a:t>Régler les paramètres</a:t>
            </a:r>
          </a:p>
          <a:p>
            <a:pPr lvl="2"/>
            <a:r>
              <a:rPr lang="fr-FR" sz="1400" dirty="0" err="1" smtClean="0">
                <a:latin typeface="APL385 Unicode" pitchFamily="49" charset="0"/>
              </a:rPr>
              <a:t>tb.SetCellFont</a:t>
            </a:r>
            <a:r>
              <a:rPr lang="fr-FR" sz="1400" dirty="0" smtClean="0">
                <a:latin typeface="APL385 Unicode" pitchFamily="49" charset="0"/>
              </a:rPr>
              <a:t> ⎕NEW </a:t>
            </a:r>
            <a:r>
              <a:rPr lang="fr-FR" sz="1400" dirty="0" err="1" smtClean="0">
                <a:latin typeface="APL385 Unicode" pitchFamily="49" charset="0"/>
              </a:rPr>
              <a:t>FontType</a:t>
            </a:r>
            <a:r>
              <a:rPr lang="fr-FR" sz="1400" dirty="0" smtClean="0">
                <a:latin typeface="APL385 Unicode" pitchFamily="49" charset="0"/>
              </a:rPr>
              <a:t> ('Arial' 10)</a:t>
            </a:r>
          </a:p>
          <a:p>
            <a:pPr lvl="1"/>
            <a:r>
              <a:rPr lang="fr-FR" dirty="0" smtClean="0"/>
              <a:t>Remplir les cases</a:t>
            </a:r>
          </a:p>
          <a:p>
            <a:pPr lvl="2"/>
            <a:r>
              <a:rPr lang="fr-FR" sz="1400" dirty="0" err="1" smtClean="0">
                <a:latin typeface="APL385 Unicode" pitchFamily="49" charset="0"/>
              </a:rPr>
              <a:t>tb.AddRows</a:t>
            </a:r>
            <a:r>
              <a:rPr lang="fr-FR" sz="1400" dirty="0" smtClean="0">
                <a:latin typeface="APL385 Unicode" pitchFamily="49" charset="0"/>
              </a:rPr>
              <a:t> 'Janvier' 'Février' 'Mars' 'Avril' 'Mai' 'Juin'…</a:t>
            </a:r>
          </a:p>
          <a:p>
            <a:r>
              <a:rPr lang="fr-FR" dirty="0" err="1" smtClean="0"/>
              <a:t>Include</a:t>
            </a:r>
            <a:r>
              <a:rPr lang="fr-FR" dirty="0" smtClean="0"/>
              <a:t> la table dans le document</a:t>
            </a:r>
          </a:p>
          <a:p>
            <a:pPr lvl="2"/>
            <a:r>
              <a:rPr lang="en-GB" sz="1400" dirty="0" err="1" smtClean="0">
                <a:latin typeface="APL385 Unicode" pitchFamily="49" charset="0"/>
              </a:rPr>
              <a:t>lf.IncludeTable</a:t>
            </a:r>
            <a:r>
              <a:rPr lang="en-GB" sz="1400" dirty="0" smtClean="0">
                <a:latin typeface="APL385 Unicode" pitchFamily="49" charset="0"/>
              </a:rPr>
              <a:t> </a:t>
            </a:r>
            <a:r>
              <a:rPr lang="en-GB" sz="1400" dirty="0" err="1" smtClean="0">
                <a:latin typeface="APL385 Unicode" pitchFamily="49" charset="0"/>
              </a:rPr>
              <a:t>tb</a:t>
            </a:r>
            <a:r>
              <a:rPr lang="en-GB" sz="1400" dirty="0" smtClean="0">
                <a:latin typeface="APL385 Unicode" pitchFamily="49" charset="0"/>
              </a:rPr>
              <a:t> </a:t>
            </a:r>
            <a:r>
              <a:rPr lang="en-GB" sz="1400" dirty="0" err="1" smtClean="0">
                <a:latin typeface="APL385 Unicode" pitchFamily="49" charset="0"/>
              </a:rPr>
              <a:t>BoxFlow.Left</a:t>
            </a:r>
            <a:endParaRPr lang="en-GB" sz="1400" dirty="0">
              <a:latin typeface="APL385 Unicod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r>
              <a:rPr lang="en-GB" dirty="0" smtClean="0"/>
              <a:t> : Tables</a:t>
            </a:r>
            <a:endParaRPr lang="en-GB" dirty="0"/>
          </a:p>
        </p:txBody>
      </p:sp>
      <p:pic>
        <p:nvPicPr>
          <p:cNvPr id="12290" name="Picture 2" descr="C:\Users\Nicolas\Desktop\Nicolas 2013\conferences\conference 2015\presentation\tabl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3200" y="1573200"/>
            <a:ext cx="6413500" cy="420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r>
              <a:rPr lang="en-GB" dirty="0" smtClean="0"/>
              <a:t> : </a:t>
            </a:r>
            <a:r>
              <a:rPr lang="fr-FR" dirty="0" smtClean="0"/>
              <a:t>Tables</a:t>
            </a:r>
            <a:endParaRPr lang="en-GB" dirty="0"/>
          </a:p>
        </p:txBody>
      </p:sp>
      <p:pic>
        <p:nvPicPr>
          <p:cNvPr id="60419" name="Picture 3" descr="C:\Users\Nicolas\Desktop\Nicolas 2013\conferences\paris 2016\tabl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439948" cy="4228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r>
              <a:rPr lang="en-GB" dirty="0" smtClean="0"/>
              <a:t> : </a:t>
            </a:r>
            <a:r>
              <a:rPr lang="fr-FR" dirty="0" smtClean="0"/>
              <a:t>Tables</a:t>
            </a:r>
            <a:endParaRPr lang="en-GB" dirty="0"/>
          </a:p>
        </p:txBody>
      </p:sp>
      <p:pic>
        <p:nvPicPr>
          <p:cNvPr id="60419" name="Picture 3" descr="C:\Users\Nicolas\Desktop\Nicolas 2013\conferences\paris 2016\tabl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439948" cy="42281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3786190"/>
            <a:ext cx="84296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APL385 Unicode" pitchFamily="49" charset="0"/>
              </a:rPr>
              <a:t>tb.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AddColumns</a:t>
            </a:r>
            <a:r>
              <a:rPr lang="en-GB" sz="1200" dirty="0" smtClean="0">
                <a:latin typeface="APL385 Unicode" pitchFamily="49" charset="0"/>
              </a:rPr>
              <a:t> '' 'Denmark' 'France' 'Germany' 'Italy' 'United Kingdom' 'Canada' 'USA'…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err="1" smtClean="0">
                <a:latin typeface="APL385 Unicode" pitchFamily="49" charset="0"/>
              </a:rPr>
              <a:t>tb.SetCellAlignment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Alignment.Center</a:t>
            </a:r>
            <a:r>
              <a:rPr lang="en-GB" sz="1200" dirty="0" smtClean="0">
                <a:latin typeface="APL385 Unicode" pitchFamily="49" charset="0"/>
              </a:rPr>
              <a:t>    ⍝ </a:t>
            </a:r>
            <a:r>
              <a:rPr lang="en-GB" sz="1200" dirty="0" err="1" smtClean="0">
                <a:latin typeface="APL385 Unicode" pitchFamily="49" charset="0"/>
              </a:rPr>
              <a:t>center</a:t>
            </a:r>
            <a:r>
              <a:rPr lang="en-GB" sz="1200" dirty="0" smtClean="0">
                <a:latin typeface="APL385 Unicode" pitchFamily="49" charset="0"/>
              </a:rPr>
              <a:t> alignment for column titles</a:t>
            </a:r>
          </a:p>
          <a:p>
            <a:r>
              <a:rPr lang="en-GB" sz="1200" dirty="0" err="1" smtClean="0">
                <a:latin typeface="APL385 Unicode" pitchFamily="49" charset="0"/>
              </a:rPr>
              <a:t>tb.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AddRows</a:t>
            </a:r>
            <a:r>
              <a:rPr lang="en-GB" sz="1200" b="1" dirty="0" smtClean="0">
                <a:solidFill>
                  <a:srgbClr val="FF8000"/>
                </a:solidFill>
                <a:latin typeface="APL385 Unicode" pitchFamily="49" charset="0"/>
              </a:rPr>
              <a:t> </a:t>
            </a:r>
            <a:r>
              <a:rPr lang="en-GB" sz="1200" dirty="0" smtClean="0">
                <a:latin typeface="APL385 Unicode" pitchFamily="49" charset="0"/>
              </a:rPr>
              <a:t>'2001' '2002' '2003' '2004' '2005' '2006' '2007' '2008' '2009' '2010' '2011'…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err="1" smtClean="0">
                <a:latin typeface="APL385 Unicode" pitchFamily="49" charset="0"/>
              </a:rPr>
              <a:t>tb.SetCellAlignment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Alignment.Decimal</a:t>
            </a:r>
            <a:r>
              <a:rPr lang="en-GB" sz="1200" dirty="0" smtClean="0">
                <a:latin typeface="APL385 Unicode" pitchFamily="49" charset="0"/>
              </a:rPr>
              <a:t>   ⍝ decimal alignment for figures and totals</a:t>
            </a:r>
          </a:p>
          <a:p>
            <a:r>
              <a:rPr lang="en-GB" sz="1200" dirty="0" err="1" smtClean="0">
                <a:latin typeface="APL385 Unicode" pitchFamily="49" charset="0"/>
              </a:rPr>
              <a:t>tb.SetCellBox</a:t>
            </a:r>
            <a:r>
              <a:rPr lang="en-GB" sz="1200" dirty="0" smtClean="0">
                <a:latin typeface="APL385 Unicode" pitchFamily="49" charset="0"/>
              </a:rPr>
              <a:t> (5 2 3/box1 box2 box3) 0  ⍝ </a:t>
            </a:r>
            <a:r>
              <a:rPr lang="en-GB" sz="1200" dirty="0" err="1" smtClean="0">
                <a:latin typeface="APL385 Unicode" pitchFamily="49" charset="0"/>
              </a:rPr>
              <a:t>colored</a:t>
            </a:r>
            <a:r>
              <a:rPr lang="en-GB" sz="1200" dirty="0" smtClean="0">
                <a:latin typeface="APL385 Unicode" pitchFamily="49" charset="0"/>
              </a:rPr>
              <a:t> background for figures (row-wise) </a:t>
            </a:r>
            <a:r>
              <a:rPr lang="en-GB" sz="1200" dirty="0" err="1" smtClean="0">
                <a:latin typeface="APL385 Unicode" pitchFamily="49" charset="0"/>
              </a:rPr>
              <a:t>tb.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AddRows</a:t>
            </a:r>
            <a:r>
              <a:rPr lang="en-GB" sz="1200" dirty="0" smtClean="0">
                <a:latin typeface="APL385 Unicode" pitchFamily="49" charset="0"/>
              </a:rPr>
              <a:t> figures</a:t>
            </a:r>
          </a:p>
          <a:p>
            <a:endParaRPr lang="en-GB" sz="1200" dirty="0" smtClean="0">
              <a:latin typeface="APL385 Unicode" pitchFamily="49" charset="0"/>
            </a:endParaRPr>
          </a:p>
          <a:p>
            <a:r>
              <a:rPr lang="en-GB" sz="1200" dirty="0" err="1" smtClean="0">
                <a:latin typeface="APL385 Unicode" pitchFamily="49" charset="0"/>
              </a:rPr>
              <a:t>tb.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NextEmptyColumn</a:t>
            </a:r>
            <a:r>
              <a:rPr lang="en-GB" sz="1200" dirty="0" smtClean="0">
                <a:latin typeface="APL385 Unicode" pitchFamily="49" charset="0"/>
              </a:rPr>
              <a:t> 2</a:t>
            </a:r>
          </a:p>
          <a:p>
            <a:r>
              <a:rPr lang="en-GB" sz="1200" dirty="0" err="1" smtClean="0">
                <a:latin typeface="APL385 Unicode" pitchFamily="49" charset="0"/>
              </a:rPr>
              <a:t>tb.SetCellBox</a:t>
            </a:r>
            <a:r>
              <a:rPr lang="en-GB" sz="1200" dirty="0" smtClean="0">
                <a:latin typeface="APL385 Unicode" pitchFamily="49" charset="0"/>
              </a:rPr>
              <a:t> box                       ⍝ gray background for totals</a:t>
            </a:r>
          </a:p>
          <a:p>
            <a:r>
              <a:rPr lang="en-GB" sz="1200" dirty="0" err="1" smtClean="0">
                <a:latin typeface="APL385 Unicode" pitchFamily="49" charset="0"/>
              </a:rPr>
              <a:t>tb.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AddColumnCells</a:t>
            </a:r>
            <a:r>
              <a:rPr lang="en-GB" sz="1200" dirty="0" smtClean="0">
                <a:latin typeface="APL385 Unicode" pitchFamily="49" charset="0"/>
              </a:rPr>
              <a:t> totals</a:t>
            </a:r>
          </a:p>
          <a:p>
            <a:endParaRPr lang="en-GB" sz="1200" dirty="0" smtClean="0">
              <a:latin typeface="APL385 Unicod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r>
              <a:rPr lang="en-GB" dirty="0" smtClean="0"/>
              <a:t> : </a:t>
            </a:r>
            <a:r>
              <a:rPr lang="fr-FR" dirty="0" smtClean="0"/>
              <a:t>Tables</a:t>
            </a:r>
            <a:endParaRPr lang="en-GB" dirty="0"/>
          </a:p>
        </p:txBody>
      </p:sp>
      <p:pic>
        <p:nvPicPr>
          <p:cNvPr id="60419" name="Picture 3" descr="C:\Users\Nicolas\Desktop\Nicolas 2013\conferences\paris 2016\tabl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439948" cy="42281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5857892"/>
            <a:ext cx="8429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IncludeTable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tb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BoxFlow.Paragraph</a:t>
            </a:r>
            <a:r>
              <a:rPr lang="en-GB" sz="1200" dirty="0" smtClean="0">
                <a:latin typeface="APL385 Unicode" pitchFamily="49" charset="0"/>
              </a:rPr>
              <a:t> ¯1 1 ¯1   ⍝ </a:t>
            </a:r>
            <a:r>
              <a:rPr lang="en-GB" sz="1200" dirty="0" err="1" smtClean="0">
                <a:latin typeface="APL385 Unicode" pitchFamily="49" charset="0"/>
              </a:rPr>
              <a:t>mettre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fr-FR" sz="1200" dirty="0" smtClean="0">
                <a:latin typeface="APL385 Unicode" pitchFamily="49" charset="0"/>
              </a:rPr>
              <a:t>à l’échelle d’une largeur</a:t>
            </a:r>
            <a:endParaRPr lang="en-GB" sz="1200" dirty="0" smtClean="0">
              <a:latin typeface="APL385 Unicod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SharpLeaf</a:t>
            </a:r>
            <a:r>
              <a:rPr lang="en-GB" dirty="0" smtClean="0"/>
              <a:t> : </a:t>
            </a:r>
            <a:r>
              <a:rPr lang="fr-FR" dirty="0" smtClean="0"/>
              <a:t>Tables</a:t>
            </a:r>
            <a:endParaRPr lang="en-GB" dirty="0"/>
          </a:p>
        </p:txBody>
      </p:sp>
      <p:pic>
        <p:nvPicPr>
          <p:cNvPr id="61443" name="Picture 3" descr="C:\Users\Nicolas\Desktop\Nicolas 2013\conferences\paris 2016\table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419715" cy="42148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5857892"/>
            <a:ext cx="8429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APL385 Unicode" pitchFamily="49" charset="0"/>
              </a:rPr>
              <a:t>lf.</a:t>
            </a:r>
            <a:r>
              <a:rPr lang="en-GB" sz="1200" b="1" dirty="0" err="1" smtClean="0">
                <a:solidFill>
                  <a:srgbClr val="FF8000"/>
                </a:solidFill>
                <a:latin typeface="APL385 Unicode" pitchFamily="49" charset="0"/>
              </a:rPr>
              <a:t>IncludeTable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tb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en-GB" sz="1200" dirty="0" err="1" smtClean="0">
                <a:latin typeface="APL385 Unicode" pitchFamily="49" charset="0"/>
              </a:rPr>
              <a:t>BoxFlow.Paragraph</a:t>
            </a:r>
            <a:r>
              <a:rPr lang="en-GB" sz="1200" dirty="0" smtClean="0">
                <a:latin typeface="APL385 Unicode" pitchFamily="49" charset="0"/>
              </a:rPr>
              <a:t> ¯4 1 ¯1   ⍝ </a:t>
            </a:r>
            <a:r>
              <a:rPr lang="en-GB" sz="1200" dirty="0" err="1" smtClean="0">
                <a:latin typeface="APL385 Unicode" pitchFamily="49" charset="0"/>
              </a:rPr>
              <a:t>mettre</a:t>
            </a:r>
            <a:r>
              <a:rPr lang="en-GB" sz="1200" dirty="0" smtClean="0">
                <a:latin typeface="APL385 Unicode" pitchFamily="49" charset="0"/>
              </a:rPr>
              <a:t> </a:t>
            </a:r>
            <a:r>
              <a:rPr lang="fr-FR" sz="1200" dirty="0" smtClean="0">
                <a:latin typeface="APL385 Unicode" pitchFamily="49" charset="0"/>
              </a:rPr>
              <a:t>à l’échelle de 4 largeurs</a:t>
            </a:r>
            <a:endParaRPr lang="en-GB" sz="1200" dirty="0" smtClean="0">
              <a:latin typeface="APL385 Unicod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Nota Bene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SharpRain.dws pour migrer des scripts </a:t>
            </a:r>
            <a:r>
              <a:rPr lang="fr-FR" dirty="0" err="1" smtClean="0"/>
              <a:t>RainPro</a:t>
            </a:r>
            <a:r>
              <a:rPr lang="fr-FR" dirty="0" smtClean="0"/>
              <a:t> vers </a:t>
            </a:r>
            <a:r>
              <a:rPr lang="fr-FR" dirty="0" err="1" smtClean="0"/>
              <a:t>SharpPlot</a:t>
            </a:r>
            <a:endParaRPr lang="fr-FR" dirty="0" smtClean="0"/>
          </a:p>
          <a:p>
            <a:endParaRPr lang="fr-FR" dirty="0" smtClean="0"/>
          </a:p>
          <a:p>
            <a:r>
              <a:rPr lang="en-GB" dirty="0" err="1" smtClean="0"/>
              <a:t>Commande</a:t>
            </a:r>
            <a:r>
              <a:rPr lang="en-GB" dirty="0" smtClean="0"/>
              <a:t> </a:t>
            </a:r>
            <a:r>
              <a:rPr lang="en-GB" dirty="0" err="1" smtClean="0"/>
              <a:t>utilisateur</a:t>
            </a:r>
            <a:r>
              <a:rPr lang="en-GB" dirty="0" smtClean="0"/>
              <a:t> </a:t>
            </a:r>
            <a:r>
              <a:rPr lang="en-GB" dirty="0" smtClean="0">
                <a:latin typeface="APL385 Unicode" pitchFamily="49" charset="0"/>
              </a:rPr>
              <a:t>]chart</a:t>
            </a:r>
            <a:r>
              <a:rPr lang="en-GB" dirty="0" smtClean="0"/>
              <a:t> pour </a:t>
            </a:r>
            <a:r>
              <a:rPr lang="en-GB" dirty="0" err="1" smtClean="0"/>
              <a:t>créer</a:t>
            </a:r>
            <a:r>
              <a:rPr lang="en-GB" dirty="0" smtClean="0"/>
              <a:t> des scripts </a:t>
            </a:r>
            <a:r>
              <a:rPr lang="en-GB" dirty="0" err="1" smtClean="0"/>
              <a:t>SharpPlot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Documentation : </a:t>
            </a:r>
            <a:r>
              <a:rPr lang="en-GB" dirty="0" smtClean="0">
                <a:hlinkClick r:id="rId2"/>
              </a:rPr>
              <a:t>www.sharpplot.com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632849" cy="1022361"/>
          </a:xfrm>
        </p:spPr>
        <p:txBody>
          <a:bodyPr/>
          <a:lstStyle/>
          <a:p>
            <a:r>
              <a:rPr lang="en-GB" dirty="0" err="1" smtClean="0"/>
              <a:t>SharpPlot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b="0" i="1" dirty="0" err="1" smtClean="0"/>
              <a:t>Graphiques</a:t>
            </a:r>
            <a:r>
              <a:rPr lang="en-GB" sz="2000" b="0" i="1" dirty="0" smtClean="0"/>
              <a:t> et </a:t>
            </a:r>
            <a:r>
              <a:rPr lang="en-GB" sz="2000" b="0" i="1" dirty="0" err="1" smtClean="0"/>
              <a:t>mise</a:t>
            </a:r>
            <a:r>
              <a:rPr lang="en-GB" sz="2000" b="0" i="1" dirty="0" smtClean="0"/>
              <a:t> en page </a:t>
            </a:r>
            <a:r>
              <a:rPr lang="en-GB" sz="2000" b="0" i="1" dirty="0" err="1" smtClean="0"/>
              <a:t>automatis</a:t>
            </a:r>
            <a:r>
              <a:rPr lang="fr-FR" sz="2000" b="0" i="1" dirty="0" err="1" smtClean="0"/>
              <a:t>és</a:t>
            </a:r>
            <a:endParaRPr lang="en-GB" b="0" i="1" dirty="0"/>
          </a:p>
        </p:txBody>
      </p:sp>
      <p:pic>
        <p:nvPicPr>
          <p:cNvPr id="1026" name="Picture 2" descr="C:\Users\Nicolas\Desktop\Nicolas 2013\conferences\paris 2016\re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643050"/>
            <a:ext cx="3143272" cy="4601268"/>
          </a:xfrm>
          <a:prstGeom prst="rect">
            <a:avLst/>
          </a:prstGeom>
          <a:noFill/>
        </p:spPr>
      </p:pic>
      <p:pic>
        <p:nvPicPr>
          <p:cNvPr id="5" name="Picture 2" descr="C:\Users\Nicolas\Desktop\Nicolas 2013\conferences\conference 2015\presentation\sharppl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71678"/>
            <a:ext cx="4381531" cy="3286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227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_dyalog15">
  <a:themeElements>
    <a:clrScheme name="1_Dyalo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yalog">
      <a:majorFont>
        <a:latin typeface="Geneva"/>
        <a:ea typeface=""/>
        <a:cs typeface=""/>
      </a:majorFont>
      <a:minorFont>
        <a:latin typeface="Gene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ctr">
          <a:defRPr sz="3200" dirty="0" smtClean="0">
            <a:latin typeface="+mj-lt"/>
          </a:defRPr>
        </a:defPPr>
      </a:lstStyle>
    </a:txDef>
  </a:objectDefaults>
  <a:extraClrSchemeLst>
    <a:extraClrScheme>
      <a:clrScheme name="1_Dyalo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aster Powerpoint template 19 aug 2014.potx" id="{0049EF10-ADAC-4A86-823C-08B6527A6A7B}" vid="{CA850941-80F2-41C4-9D9B-50111ED1566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Presentation_dyalog15</Template>
  <TotalTime>2027</TotalTime>
  <Words>849</Words>
  <Application>Microsoft Office PowerPoint</Application>
  <PresentationFormat>On-screen Show (4:3)</PresentationFormat>
  <Paragraphs>184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Presentation_dyalog15</vt:lpstr>
      <vt:lpstr>SharpPlot Graphiques et mise en page automatisés</vt:lpstr>
      <vt:lpstr>Qu’est-ce que SharpPlot</vt:lpstr>
      <vt:lpstr>Qu’est-ce que SharpPlot</vt:lpstr>
      <vt:lpstr>Qu’est-ce que SharpPlot</vt:lpstr>
      <vt:lpstr>SharpPlot</vt:lpstr>
      <vt:lpstr>SharpPlot</vt:lpstr>
      <vt:lpstr>SharpPlot</vt:lpstr>
      <vt:lpstr>Graphiques simples</vt:lpstr>
      <vt:lpstr>Graphiques 2-d</vt:lpstr>
      <vt:lpstr>Graphiques 2-d spécifiques</vt:lpstr>
      <vt:lpstr>Graphiques statistiques</vt:lpstr>
      <vt:lpstr>Graphiques 3-d</vt:lpstr>
      <vt:lpstr>Graphiques 3-d lisibles</vt:lpstr>
      <vt:lpstr>Graphiques spécifiques</vt:lpstr>
      <vt:lpstr>Graphiques multiples</vt:lpstr>
      <vt:lpstr>Graphiques multiples</vt:lpstr>
      <vt:lpstr>SharpLeaf</vt:lpstr>
      <vt:lpstr>SharpLeaf</vt:lpstr>
      <vt:lpstr>SharpLeaf : Pages maîtresses</vt:lpstr>
      <vt:lpstr>SharpLeaf : Pages maîtresses</vt:lpstr>
      <vt:lpstr>SharpLeaf : Paragraphes</vt:lpstr>
      <vt:lpstr>SharpLeaf : Paragraphes</vt:lpstr>
      <vt:lpstr>SharpLeaf : Contenu</vt:lpstr>
      <vt:lpstr>SharpLeaf : Police de caractère</vt:lpstr>
      <vt:lpstr>SharpLeaf : Décorations</vt:lpstr>
      <vt:lpstr>SharpLeaf : Tables</vt:lpstr>
      <vt:lpstr>SharpLeaf : Tables</vt:lpstr>
      <vt:lpstr>SharpLeaf : Tables</vt:lpstr>
      <vt:lpstr>SharpLeaf : Tables</vt:lpstr>
      <vt:lpstr>SharpLeaf : Tables</vt:lpstr>
      <vt:lpstr>SharpLeaf : Tables</vt:lpstr>
      <vt:lpstr>Nota Bene</vt:lpstr>
      <vt:lpstr>SharpPlot Graphiques et mise en page automatisés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Smith</dc:creator>
  <cp:lastModifiedBy>Nicolas</cp:lastModifiedBy>
  <cp:revision>133</cp:revision>
  <cp:lastPrinted>2014-08-15T09:52:37Z</cp:lastPrinted>
  <dcterms:created xsi:type="dcterms:W3CDTF">2015-07-28T13:03:29Z</dcterms:created>
  <dcterms:modified xsi:type="dcterms:W3CDTF">2016-03-14T07:03:51Z</dcterms:modified>
</cp:coreProperties>
</file>