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2" r:id="rId3"/>
    <p:sldId id="293" r:id="rId4"/>
    <p:sldId id="302" r:id="rId5"/>
    <p:sldId id="294" r:id="rId6"/>
    <p:sldId id="295" r:id="rId7"/>
    <p:sldId id="310" r:id="rId8"/>
    <p:sldId id="311" r:id="rId9"/>
    <p:sldId id="312" r:id="rId10"/>
    <p:sldId id="314" r:id="rId11"/>
    <p:sldId id="315" r:id="rId12"/>
    <p:sldId id="316" r:id="rId13"/>
    <p:sldId id="335" r:id="rId14"/>
    <p:sldId id="317" r:id="rId15"/>
    <p:sldId id="318" r:id="rId16"/>
    <p:sldId id="319" r:id="rId17"/>
    <p:sldId id="320" r:id="rId18"/>
    <p:sldId id="321" r:id="rId19"/>
    <p:sldId id="322" r:id="rId20"/>
    <p:sldId id="336" r:id="rId21"/>
    <p:sldId id="323" r:id="rId22"/>
    <p:sldId id="324" r:id="rId23"/>
    <p:sldId id="337" r:id="rId24"/>
    <p:sldId id="325" r:id="rId25"/>
    <p:sldId id="326" r:id="rId26"/>
    <p:sldId id="327" r:id="rId27"/>
    <p:sldId id="328" r:id="rId28"/>
    <p:sldId id="333" r:id="rId29"/>
    <p:sldId id="334" r:id="rId30"/>
    <p:sldId id="296" r:id="rId31"/>
    <p:sldId id="297" r:id="rId32"/>
    <p:sldId id="309" r:id="rId33"/>
    <p:sldId id="298" r:id="rId34"/>
    <p:sldId id="299" r:id="rId35"/>
    <p:sldId id="301" r:id="rId36"/>
    <p:sldId id="290" r:id="rId37"/>
    <p:sldId id="27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65" d="100"/>
          <a:sy n="65" d="100"/>
        </p:scale>
        <p:origin x="-121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D4465F-5251-4E7A-97E1-2E1BE48FEBB1}" type="datetimeFigureOut">
              <a:rPr lang="en-GB" smtClean="0"/>
              <a:t>2016-03-13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B80CB9-0528-4A60-AEE9-5EB26502B945}" type="slidenum">
              <a:rPr lang="en-GB" smtClean="0"/>
              <a:t>‹#›</a:t>
            </a:fld>
            <a:endParaRPr lang="en-GB"/>
          </a:p>
        </p:txBody>
      </p:sp>
    </p:spTree>
    <p:extLst>
      <p:ext uri="{BB962C8B-B14F-4D97-AF65-F5344CB8AC3E}">
        <p14:creationId xmlns:p14="http://schemas.microsoft.com/office/powerpoint/2010/main" val="627229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Ce </a:t>
            </a:r>
            <a:r>
              <a:rPr lang="en-GB" dirty="0" err="1" smtClean="0"/>
              <a:t>printemps</a:t>
            </a:r>
            <a:r>
              <a:rPr lang="en-GB" dirty="0" smtClean="0"/>
              <a:t> Dyalog </a:t>
            </a:r>
            <a:r>
              <a:rPr lang="en-GB" dirty="0" err="1" smtClean="0"/>
              <a:t>annonce</a:t>
            </a:r>
            <a:r>
              <a:rPr lang="en-GB" dirty="0" smtClean="0"/>
              <a:t> les </a:t>
            </a:r>
            <a:r>
              <a:rPr lang="en-GB" dirty="0" err="1" smtClean="0"/>
              <a:t>nouveautes</a:t>
            </a:r>
            <a:r>
              <a:rPr lang="en-GB" dirty="0" smtClean="0"/>
              <a:t> 2016. Salutations. Presentations.</a:t>
            </a:r>
            <a:endParaRPr lang="en-GB" dirty="0"/>
          </a:p>
        </p:txBody>
      </p:sp>
      <p:sp>
        <p:nvSpPr>
          <p:cNvPr id="4" name="Slide Number Placeholder 3"/>
          <p:cNvSpPr>
            <a:spLocks noGrp="1"/>
          </p:cNvSpPr>
          <p:nvPr>
            <p:ph type="sldNum" sz="quarter" idx="10"/>
          </p:nvPr>
        </p:nvSpPr>
        <p:spPr/>
        <p:txBody>
          <a:bodyPr/>
          <a:lstStyle/>
          <a:p>
            <a:fld id="{73B80CB9-0528-4A60-AEE9-5EB26502B945}" type="slidenum">
              <a:rPr lang="en-GB" smtClean="0"/>
              <a:t>1</a:t>
            </a:fld>
            <a:endParaRPr lang="en-GB"/>
          </a:p>
        </p:txBody>
      </p:sp>
    </p:spTree>
    <p:extLst>
      <p:ext uri="{BB962C8B-B14F-4D97-AF65-F5344CB8AC3E}">
        <p14:creationId xmlns:p14="http://schemas.microsoft.com/office/powerpoint/2010/main" val="416732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Find how many people use Dyalog, which version?</a:t>
            </a:r>
            <a:endParaRPr lang="en-GB" dirty="0"/>
          </a:p>
        </p:txBody>
      </p:sp>
      <p:sp>
        <p:nvSpPr>
          <p:cNvPr id="4" name="Slide Number Placeholder 3"/>
          <p:cNvSpPr>
            <a:spLocks noGrp="1"/>
          </p:cNvSpPr>
          <p:nvPr>
            <p:ph type="sldNum" sz="quarter" idx="10"/>
          </p:nvPr>
        </p:nvSpPr>
        <p:spPr/>
        <p:txBody>
          <a:bodyPr/>
          <a:lstStyle/>
          <a:p>
            <a:fld id="{73B80CB9-0528-4A60-AEE9-5EB26502B945}" type="slidenum">
              <a:rPr lang="en-GB" smtClean="0"/>
              <a:t>2</a:t>
            </a:fld>
            <a:endParaRPr lang="en-GB"/>
          </a:p>
        </p:txBody>
      </p:sp>
    </p:spTree>
    <p:extLst>
      <p:ext uri="{BB962C8B-B14F-4D97-AF65-F5344CB8AC3E}">
        <p14:creationId xmlns:p14="http://schemas.microsoft.com/office/powerpoint/2010/main" val="3645148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NO new language features</a:t>
            </a:r>
          </a:p>
          <a:p>
            <a:endParaRPr lang="en-GB" dirty="0"/>
          </a:p>
        </p:txBody>
      </p:sp>
      <p:sp>
        <p:nvSpPr>
          <p:cNvPr id="4" name="Slide Number Placeholder 3"/>
          <p:cNvSpPr>
            <a:spLocks noGrp="1"/>
          </p:cNvSpPr>
          <p:nvPr>
            <p:ph type="sldNum" sz="quarter" idx="10"/>
          </p:nvPr>
        </p:nvSpPr>
        <p:spPr/>
        <p:txBody>
          <a:bodyPr/>
          <a:lstStyle/>
          <a:p>
            <a:fld id="{73B80CB9-0528-4A60-AEE9-5EB26502B945}" type="slidenum">
              <a:rPr lang="en-GB" smtClean="0"/>
              <a:t>3</a:t>
            </a:fld>
            <a:endParaRPr lang="en-GB"/>
          </a:p>
        </p:txBody>
      </p:sp>
    </p:spTree>
    <p:extLst>
      <p:ext uri="{BB962C8B-B14F-4D97-AF65-F5344CB8AC3E}">
        <p14:creationId xmlns:p14="http://schemas.microsoft.com/office/powerpoint/2010/main" val="33396546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bulleted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lgn="r"/>
            <a:fld id="{4D6A1F21-6DDA-4D75-917B-3675E7404BBE}" type="slidenum">
              <a:rPr lang="en-GB" smtClean="0"/>
              <a:pPr algn="r"/>
              <a:t>‹#›</a:t>
            </a:fld>
            <a:endParaRPr lang="en-GB" dirty="0"/>
          </a:p>
        </p:txBody>
      </p:sp>
      <p:sp>
        <p:nvSpPr>
          <p:cNvPr id="4" name="Title 3"/>
          <p:cNvSpPr>
            <a:spLocks noGrp="1"/>
          </p:cNvSpPr>
          <p:nvPr>
            <p:ph type="title"/>
          </p:nvPr>
        </p:nvSpPr>
        <p:spPr>
          <a:xfrm>
            <a:off x="755575" y="692696"/>
            <a:ext cx="7632849" cy="853676"/>
          </a:xfrm>
          <a:prstGeom prst="rect">
            <a:avLst/>
          </a:prstGeom>
        </p:spPr>
        <p:txBody>
          <a:bodyPr/>
          <a:lstStyle>
            <a:lvl1pPr algn="l">
              <a:defRPr/>
            </a:lvl1pPr>
          </a:lstStyle>
          <a:p>
            <a:r>
              <a:rPr lang="en-US" smtClean="0"/>
              <a:t>Click to edit Master title style</a:t>
            </a:r>
            <a:endParaRPr lang="en-GB" dirty="0"/>
          </a:p>
        </p:txBody>
      </p:sp>
      <p:sp>
        <p:nvSpPr>
          <p:cNvPr id="5" name="Text Placeholder 7"/>
          <p:cNvSpPr>
            <a:spLocks noGrp="1"/>
          </p:cNvSpPr>
          <p:nvPr>
            <p:ph type="body" sz="quarter" idx="11"/>
          </p:nvPr>
        </p:nvSpPr>
        <p:spPr>
          <a:xfrm>
            <a:off x="755575" y="1700213"/>
            <a:ext cx="7632849" cy="4321075"/>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8279" y="5701275"/>
            <a:ext cx="875054" cy="936104"/>
          </a:xfrm>
          <a:prstGeom prst="rect">
            <a:avLst/>
          </a:prstGeom>
        </p:spPr>
      </p:pic>
      <p:sp>
        <p:nvSpPr>
          <p:cNvPr id="8" name="Footer Placeholder 1"/>
          <p:cNvSpPr>
            <a:spLocks noGrp="1"/>
          </p:cNvSpPr>
          <p:nvPr>
            <p:ph type="ftr" sz="quarter" idx="3"/>
          </p:nvPr>
        </p:nvSpPr>
        <p:spPr>
          <a:xfrm>
            <a:off x="2411760" y="6356350"/>
            <a:ext cx="432048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GB" dirty="0" smtClean="0"/>
              <a:t>V15 - Spring 2016</a:t>
            </a:r>
            <a:endParaRPr lang="en-GB" dirty="0"/>
          </a:p>
        </p:txBody>
      </p:sp>
    </p:spTree>
    <p:extLst>
      <p:ext uri="{BB962C8B-B14F-4D97-AF65-F5344CB8AC3E}">
        <p14:creationId xmlns:p14="http://schemas.microsoft.com/office/powerpoint/2010/main" val="48662457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3/13/2016</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bulleted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lgn="r"/>
            <a:fld id="{4D6A1F21-6DDA-4D75-917B-3675E7404BBE}" type="slidenum">
              <a:rPr lang="en-GB" smtClean="0"/>
              <a:pPr algn="r"/>
              <a:t>‹#›</a:t>
            </a:fld>
            <a:endParaRPr lang="en-GB" dirty="0"/>
          </a:p>
        </p:txBody>
      </p:sp>
      <p:sp>
        <p:nvSpPr>
          <p:cNvPr id="4" name="Title 3"/>
          <p:cNvSpPr>
            <a:spLocks noGrp="1"/>
          </p:cNvSpPr>
          <p:nvPr>
            <p:ph type="title"/>
          </p:nvPr>
        </p:nvSpPr>
        <p:spPr>
          <a:xfrm>
            <a:off x="755575" y="692696"/>
            <a:ext cx="7632849" cy="853676"/>
          </a:xfrm>
          <a:prstGeom prst="rect">
            <a:avLst/>
          </a:prstGeom>
        </p:spPr>
        <p:txBody>
          <a:bodyPr/>
          <a:lstStyle>
            <a:lvl1pPr algn="l">
              <a:defRPr/>
            </a:lvl1pPr>
          </a:lstStyle>
          <a:p>
            <a:r>
              <a:rPr lang="en-US" smtClean="0"/>
              <a:t>Click to edit Master title style</a:t>
            </a:r>
            <a:endParaRPr lang="en-GB" dirty="0"/>
          </a:p>
        </p:txBody>
      </p:sp>
      <p:sp>
        <p:nvSpPr>
          <p:cNvPr id="5" name="Text Placeholder 7"/>
          <p:cNvSpPr>
            <a:spLocks noGrp="1"/>
          </p:cNvSpPr>
          <p:nvPr>
            <p:ph type="body" sz="quarter" idx="11"/>
          </p:nvPr>
        </p:nvSpPr>
        <p:spPr>
          <a:xfrm>
            <a:off x="755575" y="1700213"/>
            <a:ext cx="7632849" cy="4321075"/>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8279" y="5701275"/>
            <a:ext cx="875054" cy="936104"/>
          </a:xfrm>
          <a:prstGeom prst="rect">
            <a:avLst/>
          </a:prstGeom>
        </p:spPr>
      </p:pic>
    </p:spTree>
    <p:extLst>
      <p:ext uri="{BB962C8B-B14F-4D97-AF65-F5344CB8AC3E}">
        <p14:creationId xmlns:p14="http://schemas.microsoft.com/office/powerpoint/2010/main" val="4866245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3/13/2016</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3/13/2016</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3/13/2016</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3/13/2016</a:t>
            </a:fld>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3/13/2016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3/13/2016</a:t>
            </a:fld>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3/13/2016</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3/13/2016</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3/13/2016</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3/13/2016</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bulleted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lgn="r"/>
            <a:fld id="{4D6A1F21-6DDA-4D75-917B-3675E7404BBE}" type="slidenum">
              <a:rPr lang="en-GB" smtClean="0"/>
              <a:pPr algn="r"/>
              <a:t>‹#›</a:t>
            </a:fld>
            <a:endParaRPr lang="en-GB" dirty="0"/>
          </a:p>
        </p:txBody>
      </p:sp>
      <p:sp>
        <p:nvSpPr>
          <p:cNvPr id="4" name="Title 3"/>
          <p:cNvSpPr>
            <a:spLocks noGrp="1"/>
          </p:cNvSpPr>
          <p:nvPr>
            <p:ph type="title"/>
          </p:nvPr>
        </p:nvSpPr>
        <p:spPr>
          <a:xfrm>
            <a:off x="755575" y="692696"/>
            <a:ext cx="7632849" cy="853676"/>
          </a:xfrm>
          <a:prstGeom prst="rect">
            <a:avLst/>
          </a:prstGeom>
        </p:spPr>
        <p:txBody>
          <a:bodyPr/>
          <a:lstStyle>
            <a:lvl1pPr algn="l">
              <a:defRPr/>
            </a:lvl1pPr>
          </a:lstStyle>
          <a:p>
            <a:r>
              <a:rPr lang="en-US" smtClean="0"/>
              <a:t>Click to edit Master title style</a:t>
            </a:r>
            <a:endParaRPr lang="en-GB" dirty="0"/>
          </a:p>
        </p:txBody>
      </p:sp>
      <p:sp>
        <p:nvSpPr>
          <p:cNvPr id="5" name="Text Placeholder 7"/>
          <p:cNvSpPr>
            <a:spLocks noGrp="1"/>
          </p:cNvSpPr>
          <p:nvPr>
            <p:ph type="body" sz="quarter" idx="11"/>
          </p:nvPr>
        </p:nvSpPr>
        <p:spPr>
          <a:xfrm>
            <a:off x="755575" y="1700213"/>
            <a:ext cx="7632849" cy="4321075"/>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8279" y="5701275"/>
            <a:ext cx="875054" cy="936104"/>
          </a:xfrm>
          <a:prstGeom prst="rect">
            <a:avLst/>
          </a:prstGeom>
        </p:spPr>
      </p:pic>
    </p:spTree>
    <p:extLst>
      <p:ext uri="{BB962C8B-B14F-4D97-AF65-F5344CB8AC3E}">
        <p14:creationId xmlns:p14="http://schemas.microsoft.com/office/powerpoint/2010/main" val="724112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3/13/2016</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7" name="Slide Number Placeholder 2"/>
          <p:cNvSpPr txBox="1">
            <a:spLocks/>
          </p:cNvSpPr>
          <p:nvPr userDrawn="1"/>
        </p:nvSpPr>
        <p:spPr>
          <a:xfrm>
            <a:off x="6553200" y="635635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D6A1F21-6DDA-4D75-917B-3675E7404BBE}" type="slidenum">
              <a:rPr lang="en-GB" smtClean="0"/>
              <a:pPr algn="r"/>
              <a:t>‹#›</a:t>
            </a:fld>
            <a:endParaRPr lang="en-GB" dirty="0"/>
          </a:p>
        </p:txBody>
      </p:sp>
      <p:pic>
        <p:nvPicPr>
          <p:cNvPr id="8" name="Picture 7"/>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968279" y="5701275"/>
            <a:ext cx="875054" cy="936104"/>
          </a:xfrm>
          <a:prstGeom prst="rect">
            <a:avLst/>
          </a:prstGeom>
        </p:spPr>
      </p:pic>
      <p:sp>
        <p:nvSpPr>
          <p:cNvPr id="9" name="Footer Placeholder 1"/>
          <p:cNvSpPr txBox="1">
            <a:spLocks/>
          </p:cNvSpPr>
          <p:nvPr userDrawn="1"/>
        </p:nvSpPr>
        <p:spPr>
          <a:xfrm>
            <a:off x="2411760" y="6356350"/>
            <a:ext cx="432048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Calibri" panose="020F0502020204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V15 - Spring 2016</a:t>
            </a:r>
            <a:endParaRPr lang="en-GB" dirty="0"/>
          </a:p>
        </p:txBody>
      </p:sp>
    </p:spTree>
  </p:cSld>
  <p:clrMap bg1="lt1" tx1="dk1" bg2="lt2" tx2="dk2" accent1="accent1" accent2="accent2" accent3="accent3" accent4="accent4" accent5="accent5" accent6="accent6" hlink="hlink" folHlink="folHlink"/>
  <p:sldLayoutIdLst>
    <p:sldLayoutId id="2147483662" r:id="rId1"/>
    <p:sldLayoutId id="2147483649"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PL\training\DYNA16\ModelsCatwal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838200"/>
            <a:ext cx="7254243" cy="5181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731521" y="1044575"/>
            <a:ext cx="7772400" cy="1470025"/>
          </a:xfrm>
        </p:spPr>
        <p:txBody>
          <a:bodyPr/>
          <a:lstStyle/>
          <a:p>
            <a:r>
              <a:rPr lang="en-GB"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V15</a:t>
            </a:r>
            <a:r>
              <a:rPr lang="en-GB" dirty="0" smtClean="0">
                <a:solidFill>
                  <a:schemeClr val="bg1"/>
                </a:solidFill>
              </a:rPr>
              <a:t> </a:t>
            </a:r>
            <a:r>
              <a:rPr lang="en-GB" dirty="0" err="1" smtClean="0">
                <a:solidFill>
                  <a:schemeClr val="bg1"/>
                </a:solidFill>
              </a:rPr>
              <a:t>dans</a:t>
            </a:r>
            <a:r>
              <a:rPr lang="en-GB" dirty="0" smtClean="0">
                <a:solidFill>
                  <a:schemeClr val="bg1"/>
                </a:solidFill>
              </a:rPr>
              <a:t> </a:t>
            </a:r>
            <a:r>
              <a:rPr lang="en-GB" dirty="0" err="1" smtClean="0">
                <a:solidFill>
                  <a:schemeClr val="bg1"/>
                </a:solidFill>
              </a:rPr>
              <a:t>toute</a:t>
            </a:r>
            <a:r>
              <a:rPr lang="en-GB" dirty="0" smtClean="0">
                <a:solidFill>
                  <a:schemeClr val="bg1"/>
                </a:solidFill>
              </a:rPr>
              <a:t> </a:t>
            </a:r>
            <a:r>
              <a:rPr lang="en-GB" dirty="0" err="1" smtClean="0">
                <a:solidFill>
                  <a:schemeClr val="bg1"/>
                </a:solidFill>
              </a:rPr>
              <a:t>sa</a:t>
            </a:r>
            <a:r>
              <a:rPr lang="en-GB" dirty="0" smtClean="0">
                <a:solidFill>
                  <a:schemeClr val="bg1"/>
                </a:solidFill>
              </a:rPr>
              <a:t> </a:t>
            </a:r>
            <a:r>
              <a:rPr lang="en-GB" dirty="0" err="1" smtClean="0">
                <a:solidFill>
                  <a:schemeClr val="bg1"/>
                </a:solidFill>
              </a:rPr>
              <a:t>plendeur</a:t>
            </a:r>
            <a:r>
              <a:rPr lang="en-GB" dirty="0" smtClean="0">
                <a:solidFill>
                  <a:schemeClr val="bg1"/>
                </a:solidFill>
              </a:rPr>
              <a:t/>
            </a:r>
            <a:br>
              <a:rPr lang="en-GB" dirty="0" smtClean="0">
                <a:solidFill>
                  <a:schemeClr val="bg1"/>
                </a:solidFill>
              </a:rPr>
            </a:br>
            <a:r>
              <a:rPr lang="en-GB" dirty="0" smtClean="0">
                <a:solidFill>
                  <a:schemeClr val="bg1"/>
                </a:solidFill>
              </a:rPr>
              <a:t>Paris 2016</a:t>
            </a:r>
            <a:endParaRPr lang="en-GB" dirty="0">
              <a:solidFill>
                <a:schemeClr val="bg1"/>
              </a:solidFill>
            </a:endParaRPr>
          </a:p>
        </p:txBody>
      </p:sp>
      <p:sp>
        <p:nvSpPr>
          <p:cNvPr id="3" name="Subtitle 2"/>
          <p:cNvSpPr>
            <a:spLocks noGrp="1"/>
          </p:cNvSpPr>
          <p:nvPr>
            <p:ph type="subTitle" idx="1"/>
          </p:nvPr>
        </p:nvSpPr>
        <p:spPr>
          <a:xfrm>
            <a:off x="1447800" y="4648200"/>
            <a:ext cx="6400800" cy="838200"/>
          </a:xfrm>
        </p:spPr>
        <p:txBody>
          <a:bodyPr/>
          <a:lstStyle/>
          <a:p>
            <a:r>
              <a:rPr lang="en-GB" dirty="0" err="1" smtClean="0">
                <a:solidFill>
                  <a:schemeClr val="accent6">
                    <a:lumMod val="75000"/>
                  </a:schemeClr>
                </a:solidFill>
              </a:rPr>
              <a:t>Toutes</a:t>
            </a:r>
            <a:r>
              <a:rPr lang="en-GB" dirty="0" smtClean="0">
                <a:solidFill>
                  <a:schemeClr val="accent6">
                    <a:lumMod val="75000"/>
                  </a:schemeClr>
                </a:solidFill>
              </a:rPr>
              <a:t> les </a:t>
            </a:r>
            <a:r>
              <a:rPr lang="en-GB" dirty="0" err="1" smtClean="0">
                <a:solidFill>
                  <a:schemeClr val="accent6">
                    <a:lumMod val="75000"/>
                  </a:schemeClr>
                </a:solidFill>
              </a:rPr>
              <a:t>nouveautes</a:t>
            </a:r>
            <a:r>
              <a:rPr lang="en-GB" dirty="0" smtClean="0">
                <a:solidFill>
                  <a:schemeClr val="accent6">
                    <a:lumMod val="75000"/>
                  </a:schemeClr>
                </a:solidFill>
              </a:rPr>
              <a:t> de V15</a:t>
            </a:r>
            <a:endParaRPr lang="en-GB" dirty="0">
              <a:solidFill>
                <a:schemeClr val="accent6">
                  <a:lumMod val="75000"/>
                </a:schemeClr>
              </a:solidFill>
            </a:endParaRPr>
          </a:p>
        </p:txBody>
      </p:sp>
      <p:sp>
        <p:nvSpPr>
          <p:cNvPr id="4" name="TextBox 3"/>
          <p:cNvSpPr txBox="1"/>
          <p:nvPr/>
        </p:nvSpPr>
        <p:spPr>
          <a:xfrm>
            <a:off x="3353753" y="5181600"/>
            <a:ext cx="2527936" cy="1200329"/>
          </a:xfrm>
          <a:prstGeom prst="rect">
            <a:avLst/>
          </a:prstGeom>
          <a:noFill/>
        </p:spPr>
        <p:txBody>
          <a:bodyPr wrap="none" rtlCol="0">
            <a:spAutoFit/>
          </a:bodyPr>
          <a:lstStyle/>
          <a:p>
            <a:r>
              <a:rPr lang="en-GB" sz="3600" dirty="0" smtClean="0"/>
              <a:t>Dan Baronet</a:t>
            </a:r>
          </a:p>
          <a:p>
            <a:pPr algn="ctr"/>
            <a:r>
              <a:rPr lang="en-GB" sz="3600" dirty="0" smtClean="0"/>
              <a:t>Dyalog</a:t>
            </a:r>
            <a:endParaRPr lang="en-GB" sz="3600" dirty="0"/>
          </a:p>
        </p:txBody>
      </p:sp>
    </p:spTree>
    <p:extLst>
      <p:ext uri="{BB962C8B-B14F-4D97-AF65-F5344CB8AC3E}">
        <p14:creationId xmlns:p14="http://schemas.microsoft.com/office/powerpoint/2010/main" val="29594205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2</a:t>
            </a:fld>
            <a:endParaRPr lang="en-GB" dirty="0"/>
          </a:p>
        </p:txBody>
      </p:sp>
      <p:sp>
        <p:nvSpPr>
          <p:cNvPr id="3" name="Title 2"/>
          <p:cNvSpPr>
            <a:spLocks noGrp="1"/>
          </p:cNvSpPr>
          <p:nvPr>
            <p:ph type="title"/>
          </p:nvPr>
        </p:nvSpPr>
        <p:spPr>
          <a:xfrm>
            <a:off x="685800" y="685800"/>
            <a:ext cx="7467600" cy="853676"/>
          </a:xfrm>
        </p:spPr>
        <p:txBody>
          <a:bodyPr/>
          <a:lstStyle/>
          <a:p>
            <a:pPr algn="ctr"/>
            <a:r>
              <a:rPr lang="en-GB" dirty="0" smtClean="0"/>
              <a:t>Agenda</a:t>
            </a:r>
            <a:endParaRPr lang="en-GB" dirty="0"/>
          </a:p>
        </p:txBody>
      </p:sp>
      <p:sp>
        <p:nvSpPr>
          <p:cNvPr id="4" name="Text Placeholder 3"/>
          <p:cNvSpPr>
            <a:spLocks noGrp="1"/>
          </p:cNvSpPr>
          <p:nvPr>
            <p:ph type="body" sz="quarter" idx="11"/>
          </p:nvPr>
        </p:nvSpPr>
        <p:spPr>
          <a:xfrm>
            <a:off x="3048000" y="2438400"/>
            <a:ext cx="5111824" cy="3582888"/>
          </a:xfrm>
        </p:spPr>
        <p:txBody>
          <a:bodyPr/>
          <a:lstStyle/>
          <a:p>
            <a:r>
              <a:rPr lang="en-GB" dirty="0" smtClean="0"/>
              <a:t>Dyalog 15.0</a:t>
            </a:r>
          </a:p>
          <a:p>
            <a:r>
              <a:rPr lang="en-GB" dirty="0" smtClean="0">
                <a:solidFill>
                  <a:schemeClr val="bg1">
                    <a:lumMod val="75000"/>
                  </a:schemeClr>
                </a:solidFill>
              </a:rPr>
              <a:t>RIDE 3.0</a:t>
            </a:r>
          </a:p>
          <a:p>
            <a:r>
              <a:rPr lang="en-GB" dirty="0" smtClean="0">
                <a:solidFill>
                  <a:schemeClr val="bg1">
                    <a:lumMod val="75000"/>
                  </a:schemeClr>
                </a:solidFill>
              </a:rPr>
              <a:t>Conga 3.0</a:t>
            </a:r>
          </a:p>
          <a:p>
            <a:r>
              <a:rPr lang="en-GB" dirty="0" err="1" smtClean="0">
                <a:solidFill>
                  <a:schemeClr val="bg1">
                    <a:lumMod val="75000"/>
                  </a:schemeClr>
                </a:solidFill>
              </a:rPr>
              <a:t>MiServer</a:t>
            </a:r>
            <a:r>
              <a:rPr lang="en-GB" dirty="0" smtClean="0">
                <a:solidFill>
                  <a:schemeClr val="bg1">
                    <a:lumMod val="75000"/>
                  </a:schemeClr>
                </a:solidFill>
              </a:rPr>
              <a:t> 3.0</a:t>
            </a:r>
            <a:endParaRPr lang="en-GB" dirty="0">
              <a:solidFill>
                <a:schemeClr val="bg1">
                  <a:lumMod val="75000"/>
                </a:schemeClr>
              </a:solidFill>
            </a:endParaRPr>
          </a:p>
        </p:txBody>
      </p:sp>
    </p:spTree>
    <p:extLst>
      <p:ext uri="{BB962C8B-B14F-4D97-AF65-F5344CB8AC3E}">
        <p14:creationId xmlns:p14="http://schemas.microsoft.com/office/powerpoint/2010/main" val="19285277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3</a:t>
            </a:fld>
            <a:endParaRPr lang="en-GB" dirty="0"/>
          </a:p>
        </p:txBody>
      </p:sp>
      <p:sp>
        <p:nvSpPr>
          <p:cNvPr id="3" name="Title 2"/>
          <p:cNvSpPr>
            <a:spLocks noGrp="1"/>
          </p:cNvSpPr>
          <p:nvPr>
            <p:ph type="title"/>
          </p:nvPr>
        </p:nvSpPr>
        <p:spPr/>
        <p:txBody>
          <a:bodyPr/>
          <a:lstStyle/>
          <a:p>
            <a:r>
              <a:rPr lang="en-GB" dirty="0" smtClean="0"/>
              <a:t>Dyalog 15.0 Highlights</a:t>
            </a:r>
            <a:endParaRPr lang="en-GB" dirty="0"/>
          </a:p>
        </p:txBody>
      </p:sp>
      <p:sp>
        <p:nvSpPr>
          <p:cNvPr id="4" name="Text Placeholder 3"/>
          <p:cNvSpPr>
            <a:spLocks noGrp="1"/>
          </p:cNvSpPr>
          <p:nvPr>
            <p:ph type="body" sz="quarter" idx="11"/>
          </p:nvPr>
        </p:nvSpPr>
        <p:spPr>
          <a:xfrm>
            <a:off x="755575" y="1700213"/>
            <a:ext cx="8087758" cy="4321075"/>
          </a:xfrm>
        </p:spPr>
        <p:txBody>
          <a:bodyPr/>
          <a:lstStyle/>
          <a:p>
            <a:r>
              <a:rPr lang="en-GB" sz="2800" dirty="0" smtClean="0"/>
              <a:t>Very Significant Speed-Ups</a:t>
            </a:r>
          </a:p>
          <a:p>
            <a:r>
              <a:rPr lang="en-GB" sz="2800" dirty="0" smtClean="0"/>
              <a:t>Windows Installation without Administrative Privileges</a:t>
            </a:r>
            <a:endParaRPr lang="en-GB" sz="2400" dirty="0"/>
          </a:p>
          <a:p>
            <a:r>
              <a:rPr lang="en-GB" sz="2800" dirty="0" smtClean="0"/>
              <a:t>New Cross-Platform Native File Functions</a:t>
            </a:r>
          </a:p>
          <a:p>
            <a:r>
              <a:rPr lang="en-GB" sz="2800" dirty="0" smtClean="0"/>
              <a:t>Support for Source Files in the interpreter</a:t>
            </a:r>
          </a:p>
          <a:p>
            <a:r>
              <a:rPr lang="en-GB" sz="2800" dirty="0" smtClean="0"/>
              <a:t>Data “outside the workspace”</a:t>
            </a:r>
          </a:p>
          <a:p>
            <a:r>
              <a:rPr lang="en-GB" sz="2800" dirty="0" smtClean="0"/>
              <a:t>Fast lookups</a:t>
            </a:r>
          </a:p>
          <a:p>
            <a:r>
              <a:rPr lang="en-GB" sz="2800" dirty="0" smtClean="0"/>
              <a:t>Compiler Enhancements</a:t>
            </a:r>
          </a:p>
        </p:txBody>
      </p:sp>
    </p:spTree>
    <p:extLst>
      <p:ext uri="{BB962C8B-B14F-4D97-AF65-F5344CB8AC3E}">
        <p14:creationId xmlns:p14="http://schemas.microsoft.com/office/powerpoint/2010/main" val="330166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4</a:t>
            </a:fld>
            <a:endParaRPr lang="en-GB" dirty="0"/>
          </a:p>
        </p:txBody>
      </p:sp>
      <p:sp>
        <p:nvSpPr>
          <p:cNvPr id="3" name="Title 2"/>
          <p:cNvSpPr>
            <a:spLocks noGrp="1"/>
          </p:cNvSpPr>
          <p:nvPr>
            <p:ph type="title"/>
          </p:nvPr>
        </p:nvSpPr>
        <p:spPr/>
        <p:txBody>
          <a:bodyPr>
            <a:normAutofit/>
          </a:bodyPr>
          <a:lstStyle/>
          <a:p>
            <a:r>
              <a:rPr lang="en-GB" dirty="0" smtClean="0"/>
              <a:t>Environment modifications</a:t>
            </a:r>
            <a:endParaRPr lang="en-GB" dirty="0"/>
          </a:p>
        </p:txBody>
      </p:sp>
      <p:sp>
        <p:nvSpPr>
          <p:cNvPr id="4" name="Text Placeholder 3"/>
          <p:cNvSpPr>
            <a:spLocks noGrp="1"/>
          </p:cNvSpPr>
          <p:nvPr>
            <p:ph type="body" sz="quarter" idx="11"/>
          </p:nvPr>
        </p:nvSpPr>
        <p:spPr>
          <a:xfrm>
            <a:off x="755575" y="1700213"/>
            <a:ext cx="8087758" cy="4321075"/>
          </a:xfrm>
        </p:spPr>
        <p:txBody>
          <a:bodyPr/>
          <a:lstStyle/>
          <a:p>
            <a:r>
              <a:rPr lang="en-GB" dirty="0" smtClean="0"/>
              <a:t>Editor</a:t>
            </a:r>
          </a:p>
          <a:p>
            <a:pPr lvl="1"/>
            <a:r>
              <a:rPr lang="en-GB" dirty="0" smtClean="0"/>
              <a:t>Italics/bold in comments?</a:t>
            </a:r>
          </a:p>
          <a:p>
            <a:pPr lvl="1"/>
            <a:r>
              <a:rPr lang="en-GB" dirty="0" smtClean="0"/>
              <a:t>Source can be kept outside the </a:t>
            </a:r>
            <a:r>
              <a:rPr lang="en-GB" dirty="0" err="1" smtClean="0"/>
              <a:t>ws</a:t>
            </a:r>
            <a:endParaRPr lang="en-GB" dirty="0" smtClean="0"/>
          </a:p>
          <a:p>
            <a:pPr lvl="1"/>
            <a:r>
              <a:rPr lang="en-GB" dirty="0" smtClean="0"/>
              <a:t>Available as external editor in Windows</a:t>
            </a:r>
          </a:p>
          <a:p>
            <a:r>
              <a:rPr lang="en-GB" dirty="0" smtClean="0"/>
              <a:t>Native Look &amp; feel enabled by default</a:t>
            </a:r>
          </a:p>
          <a:p>
            <a:r>
              <a:rPr lang="en-GB" dirty="0"/>
              <a:t>Ignore traps in the session</a:t>
            </a:r>
          </a:p>
          <a:p>
            <a:endParaRPr lang="en-GB" dirty="0" smtClean="0"/>
          </a:p>
          <a:p>
            <a:pPr lvl="1"/>
            <a:endParaRPr lang="en-GB" dirty="0" smtClean="0"/>
          </a:p>
          <a:p>
            <a:pPr lvl="2"/>
            <a:endParaRPr lang="en-GB" dirty="0" smtClean="0"/>
          </a:p>
        </p:txBody>
      </p:sp>
    </p:spTree>
    <p:extLst>
      <p:ext uri="{BB962C8B-B14F-4D97-AF65-F5344CB8AC3E}">
        <p14:creationId xmlns:p14="http://schemas.microsoft.com/office/powerpoint/2010/main" val="2566740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5</a:t>
            </a:fld>
            <a:endParaRPr lang="en-GB" dirty="0"/>
          </a:p>
        </p:txBody>
      </p:sp>
      <p:sp>
        <p:nvSpPr>
          <p:cNvPr id="3" name="Title 2"/>
          <p:cNvSpPr>
            <a:spLocks noGrp="1"/>
          </p:cNvSpPr>
          <p:nvPr>
            <p:ph type="title"/>
          </p:nvPr>
        </p:nvSpPr>
        <p:spPr/>
        <p:txBody>
          <a:bodyPr/>
          <a:lstStyle/>
          <a:p>
            <a:r>
              <a:rPr lang="en-GB" dirty="0" smtClean="0"/>
              <a:t>Version 15.0 Performance</a:t>
            </a:r>
            <a:endParaRPr lang="en-GB" dirty="0"/>
          </a:p>
        </p:txBody>
      </p:sp>
      <p:sp>
        <p:nvSpPr>
          <p:cNvPr id="4" name="Text Placeholder 3"/>
          <p:cNvSpPr>
            <a:spLocks noGrp="1"/>
          </p:cNvSpPr>
          <p:nvPr>
            <p:ph type="body" sz="quarter" idx="11"/>
          </p:nvPr>
        </p:nvSpPr>
        <p:spPr/>
        <p:txBody>
          <a:bodyPr/>
          <a:lstStyle/>
          <a:p>
            <a:pPr marL="0" indent="0">
              <a:buNone/>
            </a:pPr>
            <a:r>
              <a:rPr lang="en-GB" dirty="0" smtClean="0"/>
              <a:t>Possibly the</a:t>
            </a:r>
            <a:r>
              <a:rPr lang="en-GB" baseline="0" dirty="0" smtClean="0"/>
              <a:t> largest speedup in history</a:t>
            </a:r>
            <a:endParaRPr lang="en-GB" dirty="0" smtClean="0"/>
          </a:p>
          <a:p>
            <a:r>
              <a:rPr lang="en-GB" dirty="0" smtClean="0"/>
              <a:t>New algorithms</a:t>
            </a:r>
          </a:p>
          <a:p>
            <a:r>
              <a:rPr lang="en-GB" dirty="0" smtClean="0"/>
              <a:t>New C compilers on all platforms</a:t>
            </a:r>
          </a:p>
          <a:p>
            <a:pPr lvl="1"/>
            <a:r>
              <a:rPr lang="en-GB" dirty="0" smtClean="0"/>
              <a:t>Windows: VS2005</a:t>
            </a:r>
            <a:r>
              <a:rPr lang="en-GB" baseline="0" dirty="0" smtClean="0"/>
              <a:t> =&gt; VS2015</a:t>
            </a:r>
          </a:p>
          <a:p>
            <a:pPr lvl="1"/>
            <a:r>
              <a:rPr lang="en-GB" baseline="0" dirty="0" smtClean="0"/>
              <a:t>Linux: </a:t>
            </a:r>
            <a:r>
              <a:rPr lang="en-GB" baseline="0" dirty="0" err="1" smtClean="0"/>
              <a:t>gcc</a:t>
            </a:r>
            <a:r>
              <a:rPr lang="en-GB" baseline="0" dirty="0" smtClean="0"/>
              <a:t> 4.3.3 (2009) =&gt; 5.3 (2015)</a:t>
            </a:r>
          </a:p>
          <a:p>
            <a:pPr lvl="1"/>
            <a:r>
              <a:rPr lang="en-GB" dirty="0" smtClean="0"/>
              <a:t>AIX </a:t>
            </a:r>
            <a:r>
              <a:rPr lang="en-GB" dirty="0" err="1" smtClean="0"/>
              <a:t>xlc</a:t>
            </a:r>
            <a:r>
              <a:rPr lang="en-GB" dirty="0" smtClean="0"/>
              <a:t> has been “current”</a:t>
            </a:r>
          </a:p>
        </p:txBody>
      </p:sp>
      <p:pic>
        <p:nvPicPr>
          <p:cNvPr id="1026" name="Picture 2"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6975" y="0"/>
            <a:ext cx="667702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5" y="3652221"/>
            <a:ext cx="4334312" cy="3205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705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6</a:t>
            </a:fld>
            <a:endParaRPr lang="en-GB" dirty="0"/>
          </a:p>
        </p:txBody>
      </p:sp>
      <p:sp>
        <p:nvSpPr>
          <p:cNvPr id="3" name="Title 2"/>
          <p:cNvSpPr>
            <a:spLocks noGrp="1"/>
          </p:cNvSpPr>
          <p:nvPr>
            <p:ph type="title"/>
          </p:nvPr>
        </p:nvSpPr>
        <p:spPr/>
        <p:txBody>
          <a:bodyPr/>
          <a:lstStyle/>
          <a:p>
            <a:r>
              <a:rPr lang="en-GB" dirty="0" smtClean="0"/>
              <a:t>Version</a:t>
            </a:r>
            <a:r>
              <a:rPr lang="en-GB" baseline="0" dirty="0" smtClean="0"/>
              <a:t> 15.0: Restrictions</a:t>
            </a:r>
            <a:endParaRPr lang="en-GB" dirty="0"/>
          </a:p>
        </p:txBody>
      </p:sp>
      <p:sp>
        <p:nvSpPr>
          <p:cNvPr id="4" name="Text Placeholder 3"/>
          <p:cNvSpPr>
            <a:spLocks noGrp="1"/>
          </p:cNvSpPr>
          <p:nvPr>
            <p:ph type="body" sz="quarter" idx="11"/>
          </p:nvPr>
        </p:nvSpPr>
        <p:spPr/>
        <p:txBody>
          <a:bodyPr/>
          <a:lstStyle/>
          <a:p>
            <a:r>
              <a:rPr lang="en-GB" sz="2800" dirty="0" smtClean="0"/>
              <a:t>Windows XP not supported (Minimum versions are Vista or Server 2008)</a:t>
            </a:r>
          </a:p>
          <a:p>
            <a:r>
              <a:rPr lang="en-GB" sz="2800" dirty="0" smtClean="0"/>
              <a:t>Microsoft.NET version 4  or higher required</a:t>
            </a:r>
          </a:p>
          <a:p>
            <a:r>
              <a:rPr lang="en-GB" sz="2800" dirty="0" smtClean="0"/>
              <a:t>New RIDE 3.0 for Dyalog 15.0 only </a:t>
            </a:r>
          </a:p>
          <a:p>
            <a:r>
              <a:rPr lang="en-GB" sz="2800" dirty="0"/>
              <a:t>No more )LOAD &lt;V11 </a:t>
            </a:r>
            <a:r>
              <a:rPr lang="en-GB" sz="2800" dirty="0" err="1"/>
              <a:t>wss</a:t>
            </a:r>
            <a:endParaRPr lang="en-GB" sz="2800" dirty="0"/>
          </a:p>
          <a:p>
            <a:r>
              <a:rPr lang="en-GB" sz="2800" dirty="0"/>
              <a:t>No more 13.2 </a:t>
            </a:r>
            <a:r>
              <a:rPr lang="en-GB" sz="2800" dirty="0" smtClean="0"/>
              <a:t>support</a:t>
            </a:r>
          </a:p>
          <a:p>
            <a:r>
              <a:rPr lang="en-GB" sz="2800" dirty="0"/>
              <a:t>Since 14.0 32b files can no longer be created.</a:t>
            </a:r>
          </a:p>
          <a:p>
            <a:endParaRPr lang="en-GB" sz="2800" dirty="0" smtClean="0"/>
          </a:p>
        </p:txBody>
      </p:sp>
    </p:spTree>
    <p:extLst>
      <p:ext uri="{BB962C8B-B14F-4D97-AF65-F5344CB8AC3E}">
        <p14:creationId xmlns:p14="http://schemas.microsoft.com/office/powerpoint/2010/main" val="17418084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GB" dirty="0" smtClean="0"/>
              <a:t>Language specific changes</a:t>
            </a:r>
            <a:endParaRPr lang="en-GB" dirty="0"/>
          </a:p>
        </p:txBody>
      </p:sp>
    </p:spTree>
    <p:extLst>
      <p:ext uri="{BB962C8B-B14F-4D97-AF65-F5344CB8AC3E}">
        <p14:creationId xmlns:p14="http://schemas.microsoft.com/office/powerpoint/2010/main" val="56255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Random Link (⎕RL)</a:t>
            </a:r>
            <a:endParaRPr lang="en-GB" dirty="0"/>
          </a:p>
        </p:txBody>
      </p:sp>
      <p:sp>
        <p:nvSpPr>
          <p:cNvPr id="3" name="Content Placeholder 2"/>
          <p:cNvSpPr>
            <a:spLocks noGrp="1"/>
          </p:cNvSpPr>
          <p:nvPr>
            <p:ph idx="1"/>
          </p:nvPr>
        </p:nvSpPr>
        <p:spPr/>
        <p:txBody>
          <a:bodyPr/>
          <a:lstStyle/>
          <a:p>
            <a:r>
              <a:rPr lang="en-GB" dirty="0" smtClean="0"/>
              <a:t>[1] is seed</a:t>
            </a:r>
          </a:p>
          <a:p>
            <a:r>
              <a:rPr lang="en-GB" dirty="0" smtClean="0"/>
              <a:t>[2] is RN generator:</a:t>
            </a:r>
          </a:p>
          <a:p>
            <a:pPr lvl="1"/>
            <a:r>
              <a:rPr lang="en-GB" dirty="0"/>
              <a:t>0</a:t>
            </a:r>
            <a:r>
              <a:rPr lang="en-GB" dirty="0" smtClean="0"/>
              <a:t>: range [1,(2*31)-2] (the "old" RNG)</a:t>
            </a:r>
          </a:p>
          <a:p>
            <a:pPr lvl="1"/>
            <a:r>
              <a:rPr lang="en-GB" dirty="0" smtClean="0"/>
              <a:t>1: range [1,2*62[</a:t>
            </a:r>
          </a:p>
          <a:p>
            <a:pPr lvl="1"/>
            <a:r>
              <a:rPr lang="en-GB" dirty="0" smtClean="0"/>
              <a:t>2: OS generated values [1,2*62[</a:t>
            </a:r>
          </a:p>
          <a:p>
            <a:pPr lvl="1"/>
            <a:endParaRPr lang="en-GB" dirty="0"/>
          </a:p>
          <a:p>
            <a:pPr marL="57150" indent="0">
              <a:buNone/>
            </a:pPr>
            <a:r>
              <a:rPr lang="en-GB" dirty="0" smtClean="0"/>
              <a:t>Ex:</a:t>
            </a:r>
          </a:p>
          <a:p>
            <a:pPr marL="57150" indent="0">
              <a:buNone/>
            </a:pPr>
            <a:r>
              <a:rPr lang="en-GB" dirty="0"/>
              <a:t>	</a:t>
            </a:r>
            <a:r>
              <a:rPr lang="en-GB" dirty="0" smtClean="0"/>
              <a:t>⎕RL←1234   0</a:t>
            </a:r>
            <a:endParaRPr lang="en-GB" dirty="0"/>
          </a:p>
        </p:txBody>
      </p:sp>
    </p:spTree>
    <p:extLst>
      <p:ext uri="{BB962C8B-B14F-4D97-AF65-F5344CB8AC3E}">
        <p14:creationId xmlns:p14="http://schemas.microsoft.com/office/powerpoint/2010/main" val="16766337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neutral element</a:t>
            </a:r>
            <a:endParaRPr lang="en-GB" dirty="0"/>
          </a:p>
        </p:txBody>
      </p:sp>
      <p:sp>
        <p:nvSpPr>
          <p:cNvPr id="3" name="Content Placeholder 2"/>
          <p:cNvSpPr>
            <a:spLocks noGrp="1"/>
          </p:cNvSpPr>
          <p:nvPr>
            <p:ph idx="1"/>
          </p:nvPr>
        </p:nvSpPr>
        <p:spPr/>
        <p:txBody>
          <a:bodyPr/>
          <a:lstStyle/>
          <a:p>
            <a:r>
              <a:rPr lang="en-GB" dirty="0"/>
              <a:t>,/</a:t>
            </a:r>
            <a:r>
              <a:rPr lang="en-GB" dirty="0" smtClean="0"/>
              <a:t>⍬ is ⊂⍬</a:t>
            </a:r>
            <a:endParaRPr lang="en-GB" dirty="0"/>
          </a:p>
        </p:txBody>
      </p:sp>
    </p:spTree>
    <p:extLst>
      <p:ext uri="{BB962C8B-B14F-4D97-AF65-F5344CB8AC3E}">
        <p14:creationId xmlns:p14="http://schemas.microsoft.com/office/powerpoint/2010/main" val="2151435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7</a:t>
            </a:r>
            <a:r>
              <a:rPr lang="en-GB" dirty="0" smtClean="0"/>
              <a:t> new ⎕ OS functions</a:t>
            </a:r>
            <a:endParaRPr lang="en-GB" dirty="0"/>
          </a:p>
        </p:txBody>
      </p:sp>
      <p:sp>
        <p:nvSpPr>
          <p:cNvPr id="3" name="Content Placeholder 2"/>
          <p:cNvSpPr>
            <a:spLocks noGrp="1"/>
          </p:cNvSpPr>
          <p:nvPr>
            <p:ph idx="1"/>
          </p:nvPr>
        </p:nvSpPr>
        <p:spPr/>
        <p:txBody>
          <a:bodyPr/>
          <a:lstStyle/>
          <a:p>
            <a:r>
              <a:rPr lang="en-GB" dirty="0" smtClean="0"/>
              <a:t>⎕NPARTS </a:t>
            </a:r>
          </a:p>
          <a:p>
            <a:r>
              <a:rPr lang="en-GB" dirty="0" smtClean="0"/>
              <a:t>⎕NEXISTS</a:t>
            </a:r>
          </a:p>
          <a:p>
            <a:r>
              <a:rPr lang="en-GB" dirty="0" smtClean="0"/>
              <a:t>⎕MKDIR</a:t>
            </a:r>
          </a:p>
          <a:p>
            <a:r>
              <a:rPr lang="en-GB" dirty="0" smtClean="0"/>
              <a:t>⎕NDELETE</a:t>
            </a:r>
          </a:p>
          <a:p>
            <a:r>
              <a:rPr lang="en-GB" dirty="0" smtClean="0"/>
              <a:t>⎕NINFO</a:t>
            </a:r>
          </a:p>
          <a:p>
            <a:r>
              <a:rPr lang="en-GB" dirty="0" smtClean="0"/>
              <a:t>⎕NGET</a:t>
            </a:r>
          </a:p>
          <a:p>
            <a:r>
              <a:rPr lang="en-GB" dirty="0" smtClean="0"/>
              <a:t>⎕NPUT</a:t>
            </a:r>
          </a:p>
        </p:txBody>
      </p:sp>
    </p:spTree>
    <p:extLst>
      <p:ext uri="{BB962C8B-B14F-4D97-AF65-F5344CB8AC3E}">
        <p14:creationId xmlns:p14="http://schemas.microsoft.com/office/powerpoint/2010/main" val="16907295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7</a:t>
            </a:r>
            <a:r>
              <a:rPr lang="en-GB" dirty="0" smtClean="0"/>
              <a:t> new ⎕ OS functions</a:t>
            </a:r>
            <a:endParaRPr lang="en-GB" dirty="0"/>
          </a:p>
        </p:txBody>
      </p:sp>
      <p:sp>
        <p:nvSpPr>
          <p:cNvPr id="3" name="Content Placeholder 2"/>
          <p:cNvSpPr>
            <a:spLocks noGrp="1"/>
          </p:cNvSpPr>
          <p:nvPr>
            <p:ph idx="1"/>
          </p:nvPr>
        </p:nvSpPr>
        <p:spPr/>
        <p:txBody>
          <a:bodyPr/>
          <a:lstStyle/>
          <a:p>
            <a:r>
              <a:rPr lang="en-GB" dirty="0" smtClean="0"/>
              <a:t>⎕NPARTS </a:t>
            </a:r>
          </a:p>
          <a:p>
            <a:endParaRPr lang="en-GB" dirty="0"/>
          </a:p>
          <a:p>
            <a:pPr lvl="1"/>
            <a:r>
              <a:rPr lang="en-GB" dirty="0" smtClean="0"/>
              <a:t>Path</a:t>
            </a:r>
          </a:p>
          <a:p>
            <a:pPr lvl="1"/>
            <a:r>
              <a:rPr lang="en-GB" dirty="0" smtClean="0"/>
              <a:t>Base name</a:t>
            </a:r>
          </a:p>
          <a:p>
            <a:pPr lvl="1"/>
            <a:r>
              <a:rPr lang="en-GB" dirty="0" smtClean="0"/>
              <a:t>Extension</a:t>
            </a:r>
          </a:p>
          <a:p>
            <a:pPr marL="57150" indent="0">
              <a:buNone/>
            </a:pPr>
            <a:r>
              <a:rPr lang="en-GB" dirty="0" smtClean="0"/>
              <a:t>If a left argument of 1 is supplied the path is resolved (''=CD, ..=up, etc.)</a:t>
            </a:r>
          </a:p>
          <a:p>
            <a:pPr marL="457200" lvl="1" indent="0">
              <a:buNone/>
            </a:pPr>
            <a:endParaRPr lang="en-GB" dirty="0" smtClean="0"/>
          </a:p>
          <a:p>
            <a:endParaRPr lang="en-GB" dirty="0"/>
          </a:p>
        </p:txBody>
      </p:sp>
      <p:sp>
        <p:nvSpPr>
          <p:cNvPr id="5" name="Rectangle 1"/>
          <p:cNvSpPr>
            <a:spLocks noChangeArrowheads="1"/>
          </p:cNvSpPr>
          <p:nvPr/>
        </p:nvSpPr>
        <p:spPr bwMode="auto">
          <a:xfrm>
            <a:off x="1219200" y="2329934"/>
            <a:ext cx="7315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charset="0"/>
                <a:cs typeface="Arial" charset="0"/>
              </a:rPr>
              <a:t>The result R is a 3-element vector of character vectors as follows:</a:t>
            </a:r>
          </a:p>
        </p:txBody>
      </p:sp>
    </p:spTree>
    <p:extLst>
      <p:ext uri="{BB962C8B-B14F-4D97-AF65-F5344CB8AC3E}">
        <p14:creationId xmlns:p14="http://schemas.microsoft.com/office/powerpoint/2010/main" val="7022375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⎕NPARTS</a:t>
            </a:r>
            <a:endParaRPr lang="en-GB" dirty="0"/>
          </a:p>
        </p:txBody>
      </p:sp>
      <p:sp>
        <p:nvSpPr>
          <p:cNvPr id="3" name="Content Placeholder 2"/>
          <p:cNvSpPr>
            <a:spLocks noGrp="1"/>
          </p:cNvSpPr>
          <p:nvPr>
            <p:ph idx="1"/>
          </p:nvPr>
        </p:nvSpPr>
        <p:spPr/>
        <p:txBody>
          <a:bodyPr/>
          <a:lstStyle/>
          <a:p>
            <a:pPr marL="0" indent="0">
              <a:buNone/>
            </a:pPr>
            <a:r>
              <a:rPr lang="en-GB" dirty="0" smtClean="0"/>
              <a:t> </a:t>
            </a:r>
          </a:p>
          <a:p>
            <a:pPr marL="0" indent="0">
              <a:buNone/>
            </a:pPr>
            <a:r>
              <a:rPr lang="en-GB" dirty="0" smtClean="0"/>
              <a:t>	⎕NPARTS  '\path\</a:t>
            </a:r>
            <a:r>
              <a:rPr lang="en-GB" dirty="0" err="1" smtClean="0"/>
              <a:t>file.ext</a:t>
            </a:r>
            <a:r>
              <a:rPr lang="en-GB" dirty="0" smtClean="0"/>
              <a:t>'</a:t>
            </a:r>
          </a:p>
          <a:p>
            <a:pPr marL="0" indent="0">
              <a:buNone/>
            </a:pPr>
            <a:r>
              <a:rPr lang="en-GB" dirty="0" smtClean="0"/>
              <a:t>\path\    file    .</a:t>
            </a:r>
            <a:r>
              <a:rPr lang="en-GB" dirty="0" err="1" smtClean="0"/>
              <a:t>ext</a:t>
            </a:r>
            <a:endParaRPr lang="en-GB" dirty="0"/>
          </a:p>
        </p:txBody>
      </p:sp>
    </p:spTree>
    <p:extLst>
      <p:ext uri="{BB962C8B-B14F-4D97-AF65-F5344CB8AC3E}">
        <p14:creationId xmlns:p14="http://schemas.microsoft.com/office/powerpoint/2010/main" val="13610166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⎕NEXISTS</a:t>
            </a:r>
          </a:p>
        </p:txBody>
      </p:sp>
      <p:sp>
        <p:nvSpPr>
          <p:cNvPr id="3" name="Content Placeholder 2"/>
          <p:cNvSpPr>
            <a:spLocks noGrp="1"/>
          </p:cNvSpPr>
          <p:nvPr>
            <p:ph idx="1"/>
          </p:nvPr>
        </p:nvSpPr>
        <p:spPr/>
        <p:txBody>
          <a:bodyPr/>
          <a:lstStyle/>
          <a:p>
            <a:pPr marL="0" indent="0">
              <a:buNone/>
            </a:pPr>
            <a:r>
              <a:rPr lang="en-GB" dirty="0" smtClean="0"/>
              <a:t> </a:t>
            </a:r>
          </a:p>
          <a:p>
            <a:pPr marL="0" indent="0">
              <a:buNone/>
            </a:pPr>
            <a:r>
              <a:rPr lang="en-GB" dirty="0" smtClean="0"/>
              <a:t>	⎕</a:t>
            </a:r>
            <a:r>
              <a:rPr lang="en-GB" dirty="0"/>
              <a:t>NEXISTS </a:t>
            </a:r>
            <a:r>
              <a:rPr lang="en-GB" dirty="0" smtClean="0"/>
              <a:t> '\path\</a:t>
            </a:r>
            <a:r>
              <a:rPr lang="en-GB" dirty="0" err="1" smtClean="0"/>
              <a:t>file.ext</a:t>
            </a:r>
            <a:r>
              <a:rPr lang="en-GB" dirty="0" smtClean="0"/>
              <a:t>'</a:t>
            </a:r>
          </a:p>
          <a:p>
            <a:pPr marL="0" indent="0">
              <a:buNone/>
            </a:pPr>
            <a:r>
              <a:rPr lang="en-GB" dirty="0" smtClean="0"/>
              <a:t>1 </a:t>
            </a:r>
            <a:r>
              <a:rPr lang="en-GB" dirty="0" err="1" smtClean="0"/>
              <a:t>ou</a:t>
            </a:r>
            <a:r>
              <a:rPr lang="en-GB" dirty="0" smtClean="0"/>
              <a:t> 0</a:t>
            </a:r>
            <a:endParaRPr lang="en-GB" dirty="0"/>
          </a:p>
        </p:txBody>
      </p:sp>
    </p:spTree>
    <p:extLst>
      <p:ext uri="{BB962C8B-B14F-4D97-AF65-F5344CB8AC3E}">
        <p14:creationId xmlns:p14="http://schemas.microsoft.com/office/powerpoint/2010/main" val="23363382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t>
            </a:r>
            <a:r>
              <a:rPr lang="en-GB" dirty="0" smtClean="0"/>
              <a:t>MKDIR</a:t>
            </a:r>
            <a:endParaRPr lang="en-GB" dirty="0"/>
          </a:p>
        </p:txBody>
      </p:sp>
      <p:sp>
        <p:nvSpPr>
          <p:cNvPr id="3" name="Content Placeholder 2"/>
          <p:cNvSpPr>
            <a:spLocks noGrp="1"/>
          </p:cNvSpPr>
          <p:nvPr>
            <p:ph idx="1"/>
          </p:nvPr>
        </p:nvSpPr>
        <p:spPr/>
        <p:txBody>
          <a:bodyPr/>
          <a:lstStyle/>
          <a:p>
            <a:pPr marL="0" indent="0">
              <a:buNone/>
            </a:pPr>
            <a:r>
              <a:rPr lang="en-GB" dirty="0"/>
              <a:t>	</a:t>
            </a:r>
            <a:r>
              <a:rPr lang="fr-FR" dirty="0"/>
              <a:t>⎕NEXISTS </a:t>
            </a:r>
            <a:r>
              <a:rPr lang="fr-FR" dirty="0" smtClean="0"/>
              <a:t>'\</a:t>
            </a:r>
            <a:r>
              <a:rPr lang="fr-FR" dirty="0"/>
              <a:t>Documents\</a:t>
            </a:r>
            <a:r>
              <a:rPr lang="fr-FR" dirty="0" err="1"/>
              <a:t>temp</a:t>
            </a:r>
            <a:r>
              <a:rPr lang="fr-FR" dirty="0"/>
              <a:t>' </a:t>
            </a:r>
            <a:endParaRPr lang="fr-FR" dirty="0" smtClean="0"/>
          </a:p>
          <a:p>
            <a:pPr marL="0" indent="0">
              <a:buNone/>
            </a:pPr>
            <a:r>
              <a:rPr lang="fr-FR" dirty="0" smtClean="0"/>
              <a:t>0 </a:t>
            </a:r>
          </a:p>
          <a:p>
            <a:pPr marL="0" indent="0">
              <a:buNone/>
            </a:pPr>
            <a:r>
              <a:rPr lang="fr-FR" dirty="0"/>
              <a:t>	</a:t>
            </a:r>
            <a:r>
              <a:rPr lang="fr-FR" dirty="0" smtClean="0"/>
              <a:t>⎕←0 ⎕</a:t>
            </a:r>
            <a:r>
              <a:rPr lang="fr-FR" dirty="0"/>
              <a:t>MKDIR </a:t>
            </a:r>
            <a:r>
              <a:rPr lang="fr-FR" dirty="0" smtClean="0"/>
              <a:t>'\</a:t>
            </a:r>
            <a:r>
              <a:rPr lang="fr-FR" dirty="0"/>
              <a:t>Documents\</a:t>
            </a:r>
            <a:r>
              <a:rPr lang="fr-FR" dirty="0" err="1"/>
              <a:t>temp</a:t>
            </a:r>
            <a:r>
              <a:rPr lang="fr-FR" dirty="0"/>
              <a:t>' </a:t>
            </a:r>
            <a:endParaRPr lang="fr-FR" dirty="0" smtClean="0"/>
          </a:p>
          <a:p>
            <a:pPr marL="0" indent="0">
              <a:buNone/>
            </a:pPr>
            <a:r>
              <a:rPr lang="fr-FR" dirty="0" smtClean="0"/>
              <a:t>1 </a:t>
            </a:r>
            <a:endParaRPr lang="en-GB" dirty="0" smtClean="0"/>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428619886"/>
              </p:ext>
            </p:extLst>
          </p:nvPr>
        </p:nvGraphicFramePr>
        <p:xfrm>
          <a:off x="533400" y="4114800"/>
          <a:ext cx="8229600" cy="2286000"/>
        </p:xfrm>
        <a:graphic>
          <a:graphicData uri="http://schemas.openxmlformats.org/drawingml/2006/table">
            <a:tbl>
              <a:tblPr/>
              <a:tblGrid>
                <a:gridCol w="228600"/>
                <a:gridCol w="8001000"/>
              </a:tblGrid>
              <a:tr h="0">
                <a:tc>
                  <a:txBody>
                    <a:bodyPr/>
                    <a:lstStyle/>
                    <a:p>
                      <a:r>
                        <a:rPr lang="en-GB" dirty="0"/>
                        <a:t>0</a:t>
                      </a:r>
                    </a:p>
                  </a:txBody>
                  <a:tcPr anchor="ctr">
                    <a:lnL>
                      <a:noFill/>
                    </a:lnL>
                    <a:lnR>
                      <a:noFill/>
                    </a:lnR>
                    <a:lnT>
                      <a:noFill/>
                    </a:lnT>
                    <a:lnB>
                      <a:noFill/>
                    </a:lnB>
                  </a:tcPr>
                </a:tc>
                <a:tc>
                  <a:txBody>
                    <a:bodyPr/>
                    <a:lstStyle/>
                    <a:p>
                      <a:r>
                        <a:rPr lang="en-GB" dirty="0"/>
                        <a:t>The path specified by Y must exist and the base name specified by Y must not exist </a:t>
                      </a:r>
                      <a:r>
                        <a:rPr lang="en-GB" dirty="0" smtClean="0"/>
                        <a:t>Otherwise </a:t>
                      </a:r>
                      <a:r>
                        <a:rPr lang="en-GB" dirty="0"/>
                        <a:t>an error is signalled.</a:t>
                      </a:r>
                    </a:p>
                  </a:txBody>
                  <a:tcPr anchor="ctr">
                    <a:lnL>
                      <a:noFill/>
                    </a:lnL>
                    <a:lnR>
                      <a:noFill/>
                    </a:lnR>
                    <a:lnT>
                      <a:noFill/>
                    </a:lnT>
                    <a:lnB>
                      <a:noFill/>
                    </a:lnB>
                  </a:tcPr>
                </a:tc>
              </a:tr>
              <a:tr h="0">
                <a:tc>
                  <a:txBody>
                    <a:bodyPr/>
                    <a:lstStyle/>
                    <a:p>
                      <a:r>
                        <a:rPr lang="en-GB"/>
                        <a:t>1</a:t>
                      </a:r>
                    </a:p>
                  </a:txBody>
                  <a:tcPr anchor="ctr">
                    <a:lnL>
                      <a:noFill/>
                    </a:lnL>
                    <a:lnR>
                      <a:noFill/>
                    </a:lnR>
                    <a:lnT>
                      <a:noFill/>
                    </a:lnT>
                    <a:lnB>
                      <a:noFill/>
                    </a:lnB>
                  </a:tcPr>
                </a:tc>
                <a:tc>
                  <a:txBody>
                    <a:bodyPr/>
                    <a:lstStyle/>
                    <a:p>
                      <a:r>
                        <a:rPr lang="en-GB"/>
                        <a:t>No action is taken if the directory specified by Y already exists. The return value may be used to determine whether a new directory was created or not.</a:t>
                      </a:r>
                    </a:p>
                  </a:txBody>
                  <a:tcPr anchor="ctr">
                    <a:lnL>
                      <a:noFill/>
                    </a:lnL>
                    <a:lnR>
                      <a:noFill/>
                    </a:lnR>
                    <a:lnT>
                      <a:noFill/>
                    </a:lnT>
                    <a:lnB>
                      <a:noFill/>
                    </a:lnB>
                  </a:tcPr>
                </a:tc>
              </a:tr>
              <a:tr h="0">
                <a:tc>
                  <a:txBody>
                    <a:bodyPr/>
                    <a:lstStyle/>
                    <a:p>
                      <a:r>
                        <a:rPr lang="en-GB"/>
                        <a:t>2</a:t>
                      </a:r>
                    </a:p>
                  </a:txBody>
                  <a:tcPr anchor="ctr">
                    <a:lnL>
                      <a:noFill/>
                    </a:lnL>
                    <a:lnR>
                      <a:noFill/>
                    </a:lnR>
                    <a:lnT>
                      <a:noFill/>
                    </a:lnT>
                    <a:lnB>
                      <a:noFill/>
                    </a:lnB>
                  </a:tcPr>
                </a:tc>
                <a:tc>
                  <a:txBody>
                    <a:bodyPr/>
                    <a:lstStyle/>
                    <a:p>
                      <a:r>
                        <a:rPr lang="en-GB"/>
                        <a:t>Any part of the path specified in Y which does not already exist will be created in preparation of creating Y itself.</a:t>
                      </a:r>
                    </a:p>
                  </a:txBody>
                  <a:tcPr anchor="ctr">
                    <a:lnL>
                      <a:noFill/>
                    </a:lnL>
                    <a:lnR>
                      <a:noFill/>
                    </a:lnR>
                    <a:lnT>
                      <a:noFill/>
                    </a:lnT>
                    <a:lnB>
                      <a:noFill/>
                    </a:lnB>
                  </a:tcPr>
                </a:tc>
              </a:tr>
              <a:tr h="0">
                <a:tc>
                  <a:txBody>
                    <a:bodyPr/>
                    <a:lstStyle/>
                    <a:p>
                      <a:r>
                        <a:rPr lang="en-GB"/>
                        <a:t>3</a:t>
                      </a:r>
                    </a:p>
                  </a:txBody>
                  <a:tcPr anchor="ctr">
                    <a:lnL>
                      <a:noFill/>
                    </a:lnL>
                    <a:lnR>
                      <a:noFill/>
                    </a:lnR>
                    <a:lnT>
                      <a:noFill/>
                    </a:lnT>
                    <a:lnB>
                      <a:noFill/>
                    </a:lnB>
                  </a:tcPr>
                </a:tc>
                <a:tc>
                  <a:txBody>
                    <a:bodyPr/>
                    <a:lstStyle/>
                    <a:p>
                      <a:r>
                        <a:rPr lang="en-GB" dirty="0"/>
                        <a:t>Combination of 1 and 2.</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17405033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a:t>⎕</a:t>
            </a:r>
            <a:r>
              <a:rPr lang="fr-FR" dirty="0" smtClean="0"/>
              <a:t>NDELETE</a:t>
            </a:r>
            <a:endParaRPr lang="en-GB" dirty="0"/>
          </a:p>
        </p:txBody>
      </p:sp>
      <p:sp>
        <p:nvSpPr>
          <p:cNvPr id="3" name="Content Placeholder 2"/>
          <p:cNvSpPr>
            <a:spLocks noGrp="1"/>
          </p:cNvSpPr>
          <p:nvPr>
            <p:ph idx="1"/>
          </p:nvPr>
        </p:nvSpPr>
        <p:spPr/>
        <p:txBody>
          <a:bodyPr>
            <a:normAutofit fontScale="92500"/>
          </a:bodyPr>
          <a:lstStyle/>
          <a:p>
            <a:pPr marL="0" indent="0">
              <a:buNone/>
            </a:pPr>
            <a:r>
              <a:rPr lang="fr-FR" dirty="0" smtClean="0"/>
              <a:t>	⎕NEXISTS '\Documents\</a:t>
            </a:r>
            <a:r>
              <a:rPr lang="fr-FR" dirty="0" err="1" smtClean="0"/>
              <a:t>temp</a:t>
            </a:r>
            <a:r>
              <a:rPr lang="fr-FR" dirty="0" smtClean="0"/>
              <a:t>\t1\t2</a:t>
            </a:r>
            <a:r>
              <a:rPr lang="fr-FR" dirty="0"/>
              <a:t>' </a:t>
            </a:r>
            <a:endParaRPr lang="fr-FR" dirty="0" smtClean="0"/>
          </a:p>
          <a:p>
            <a:pPr marL="0" indent="0">
              <a:buNone/>
            </a:pPr>
            <a:r>
              <a:rPr lang="fr-FR" dirty="0" smtClean="0"/>
              <a:t>1</a:t>
            </a:r>
          </a:p>
          <a:p>
            <a:pPr marL="0" indent="0">
              <a:buNone/>
            </a:pPr>
            <a:r>
              <a:rPr lang="fr-FR" dirty="0"/>
              <a:t>	</a:t>
            </a:r>
            <a:r>
              <a:rPr lang="fr-FR" dirty="0" smtClean="0"/>
              <a:t>⎕←⎕</a:t>
            </a:r>
            <a:r>
              <a:rPr lang="fr-FR" dirty="0"/>
              <a:t>NDELETE</a:t>
            </a:r>
            <a:r>
              <a:rPr lang="fr-FR" dirty="0" smtClean="0"/>
              <a:t>'\Documents\</a:t>
            </a:r>
            <a:r>
              <a:rPr lang="fr-FR" dirty="0" err="1" smtClean="0"/>
              <a:t>temp</a:t>
            </a:r>
            <a:r>
              <a:rPr lang="fr-FR" dirty="0" smtClean="0"/>
              <a:t>\t1\t2</a:t>
            </a:r>
            <a:r>
              <a:rPr lang="fr-FR" dirty="0"/>
              <a:t>' </a:t>
            </a:r>
            <a:endParaRPr lang="fr-FR" dirty="0" smtClean="0"/>
          </a:p>
          <a:p>
            <a:pPr marL="0" indent="0">
              <a:buNone/>
            </a:pPr>
            <a:r>
              <a:rPr lang="fr-FR" dirty="0" smtClean="0"/>
              <a:t>1</a:t>
            </a:r>
          </a:p>
          <a:p>
            <a:pPr marL="0" indent="0">
              <a:buNone/>
            </a:pPr>
            <a:r>
              <a:rPr lang="en-GB" dirty="0" smtClean="0"/>
              <a:t>	⎕←⎕</a:t>
            </a:r>
            <a:r>
              <a:rPr lang="en-GB" dirty="0"/>
              <a:t>NDELETE</a:t>
            </a:r>
            <a:r>
              <a:rPr lang="en-GB" dirty="0" smtClean="0"/>
              <a:t>'\</a:t>
            </a:r>
            <a:r>
              <a:rPr lang="fr-FR" dirty="0" smtClean="0"/>
              <a:t>Documents\</a:t>
            </a:r>
            <a:r>
              <a:rPr lang="fr-FR" dirty="0" err="1" smtClean="0"/>
              <a:t>temp</a:t>
            </a:r>
            <a:r>
              <a:rPr lang="fr-FR" dirty="0" smtClean="0"/>
              <a:t>\t1\t2</a:t>
            </a:r>
            <a:r>
              <a:rPr lang="en-GB" dirty="0" smtClean="0"/>
              <a:t>'</a:t>
            </a:r>
          </a:p>
          <a:p>
            <a:pPr marL="0" indent="0">
              <a:buNone/>
            </a:pPr>
            <a:r>
              <a:rPr lang="en-GB" dirty="0" smtClean="0"/>
              <a:t> </a:t>
            </a:r>
            <a:r>
              <a:rPr lang="en-GB" dirty="0"/>
              <a:t>FILE NAME </a:t>
            </a:r>
            <a:r>
              <a:rPr lang="en-GB" dirty="0" smtClean="0"/>
              <a:t>ERROR</a:t>
            </a:r>
          </a:p>
          <a:p>
            <a:pPr marL="0" indent="0">
              <a:buNone/>
            </a:pPr>
            <a:r>
              <a:rPr lang="fr-FR" dirty="0"/>
              <a:t>	</a:t>
            </a:r>
            <a:r>
              <a:rPr lang="fr-FR" dirty="0" smtClean="0"/>
              <a:t>⎕←1 ⎕</a:t>
            </a:r>
            <a:r>
              <a:rPr lang="fr-FR" dirty="0"/>
              <a:t>NDELETE'\Documents\</a:t>
            </a:r>
            <a:r>
              <a:rPr lang="fr-FR" dirty="0" err="1"/>
              <a:t>temp</a:t>
            </a:r>
            <a:r>
              <a:rPr lang="fr-FR" dirty="0"/>
              <a:t>\t1\t2' </a:t>
            </a:r>
          </a:p>
          <a:p>
            <a:pPr marL="0" indent="0">
              <a:buNone/>
            </a:pPr>
            <a:r>
              <a:rPr lang="fr-FR" dirty="0" smtClean="0"/>
              <a:t>0</a:t>
            </a:r>
            <a:endParaRPr lang="fr-FR" dirty="0"/>
          </a:p>
          <a:p>
            <a:pPr marL="0" indent="0">
              <a:buNone/>
            </a:pPr>
            <a:endParaRPr lang="en-GB" dirty="0"/>
          </a:p>
        </p:txBody>
      </p:sp>
    </p:spTree>
    <p:extLst>
      <p:ext uri="{BB962C8B-B14F-4D97-AF65-F5344CB8AC3E}">
        <p14:creationId xmlns:p14="http://schemas.microsoft.com/office/powerpoint/2010/main" val="9748483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t>
            </a:r>
            <a:r>
              <a:rPr lang="en-GB" dirty="0" smtClean="0"/>
              <a:t>NINFO</a:t>
            </a:r>
            <a:endParaRPr lang="en-GB" dirty="0"/>
          </a:p>
        </p:txBody>
      </p:sp>
      <p:sp>
        <p:nvSpPr>
          <p:cNvPr id="3" name="Content Placeholder 2"/>
          <p:cNvSpPr>
            <a:spLocks noGrp="1"/>
          </p:cNvSpPr>
          <p:nvPr>
            <p:ph idx="1"/>
          </p:nvPr>
        </p:nvSpPr>
        <p:spPr>
          <a:xfrm>
            <a:off x="457200" y="1600200"/>
            <a:ext cx="8229600" cy="4876800"/>
          </a:xfrm>
        </p:spPr>
        <p:txBody>
          <a:bodyPr>
            <a:normAutofit/>
          </a:bodyPr>
          <a:lstStyle/>
          <a:p>
            <a:r>
              <a:rPr lang="en-GB" dirty="0" smtClean="0"/>
              <a:t>Left argument  0-7</a:t>
            </a:r>
          </a:p>
          <a:p>
            <a:pPr lvl="1"/>
            <a:r>
              <a:rPr lang="en-GB" dirty="0" smtClean="0"/>
              <a:t>Name</a:t>
            </a:r>
          </a:p>
          <a:p>
            <a:pPr lvl="1"/>
            <a:r>
              <a:rPr lang="en-GB" dirty="0" smtClean="0"/>
              <a:t>Type</a:t>
            </a:r>
          </a:p>
          <a:p>
            <a:pPr lvl="1"/>
            <a:r>
              <a:rPr lang="en-GB" dirty="0" smtClean="0"/>
              <a:t>Size</a:t>
            </a:r>
          </a:p>
          <a:p>
            <a:pPr lvl="1"/>
            <a:r>
              <a:rPr lang="en-GB" dirty="0" smtClean="0"/>
              <a:t>Timestamp</a:t>
            </a:r>
          </a:p>
          <a:p>
            <a:pPr lvl="1"/>
            <a:r>
              <a:rPr lang="en-GB" dirty="0" smtClean="0"/>
              <a:t>Owner id</a:t>
            </a:r>
          </a:p>
          <a:p>
            <a:pPr lvl="1"/>
            <a:r>
              <a:rPr lang="en-GB" dirty="0" smtClean="0"/>
              <a:t>Owner name</a:t>
            </a:r>
          </a:p>
          <a:p>
            <a:pPr lvl="1"/>
            <a:r>
              <a:rPr lang="en-GB" dirty="0" smtClean="0"/>
              <a:t>Permission to write</a:t>
            </a:r>
          </a:p>
          <a:p>
            <a:pPr lvl="1"/>
            <a:r>
              <a:rPr lang="en-GB" dirty="0" smtClean="0"/>
              <a:t>Hidden</a:t>
            </a:r>
          </a:p>
        </p:txBody>
      </p:sp>
    </p:spTree>
    <p:extLst>
      <p:ext uri="{BB962C8B-B14F-4D97-AF65-F5344CB8AC3E}">
        <p14:creationId xmlns:p14="http://schemas.microsoft.com/office/powerpoint/2010/main" val="2847058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
            </a:r>
            <a:r>
              <a:rPr lang="en-GB" dirty="0" err="1" smtClean="0"/>
              <a:t>NGet</a:t>
            </a:r>
            <a:r>
              <a:rPr lang="en-GB" dirty="0" smtClean="0"/>
              <a:t>/</a:t>
            </a:r>
            <a:r>
              <a:rPr lang="en-GB" dirty="0" err="1" smtClean="0"/>
              <a:t>NPut</a:t>
            </a:r>
            <a:r>
              <a:rPr lang="en-GB" dirty="0" smtClean="0"/>
              <a:t>/Fix</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⎕NGET  File [flags]</a:t>
            </a:r>
          </a:p>
          <a:p>
            <a:pPr marL="0" indent="0">
              <a:buNone/>
            </a:pPr>
            <a:r>
              <a:rPr lang="en-GB" dirty="0" smtClean="0"/>
              <a:t>Returns (contents transformation NL)</a:t>
            </a:r>
          </a:p>
          <a:p>
            <a:pPr marL="0" indent="0">
              <a:buNone/>
            </a:pPr>
            <a:endParaRPr lang="en-GB" dirty="0" smtClean="0"/>
          </a:p>
          <a:p>
            <a:pPr marL="0" indent="0">
              <a:buNone/>
            </a:pPr>
            <a:r>
              <a:rPr lang="en-GB" dirty="0"/>
              <a:t>( contents transformation NL) ⎕</a:t>
            </a:r>
            <a:r>
              <a:rPr lang="en-GB" dirty="0" smtClean="0"/>
              <a:t>NPUT file [flags]</a:t>
            </a:r>
          </a:p>
          <a:p>
            <a:pPr marL="0" indent="0">
              <a:buNone/>
            </a:pPr>
            <a:r>
              <a:rPr lang="en-GB" dirty="0" smtClean="0"/>
              <a:t>Returns the size of the file created.</a:t>
            </a:r>
          </a:p>
          <a:p>
            <a:pPr marL="0" indent="0">
              <a:buNone/>
            </a:pPr>
            <a:endParaRPr lang="en-GB" dirty="0" smtClean="0"/>
          </a:p>
          <a:p>
            <a:pPr marL="0" indent="0">
              <a:buNone/>
            </a:pPr>
            <a:r>
              <a:rPr lang="en-GB" dirty="0" smtClean="0"/>
              <a:t>⎕FIX accepts a filename as argument as well as source as before</a:t>
            </a:r>
            <a:endParaRPr lang="en-GB" dirty="0"/>
          </a:p>
        </p:txBody>
      </p:sp>
    </p:spTree>
    <p:extLst>
      <p:ext uri="{BB962C8B-B14F-4D97-AF65-F5344CB8AC3E}">
        <p14:creationId xmlns:p14="http://schemas.microsoft.com/office/powerpoint/2010/main" val="26840646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Special</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9957986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Hashed keys</a:t>
            </a:r>
            <a:endParaRPr lang="en-GB" dirty="0"/>
          </a:p>
        </p:txBody>
      </p:sp>
      <p:sp>
        <p:nvSpPr>
          <p:cNvPr id="3" name="Content Placeholder 2"/>
          <p:cNvSpPr>
            <a:spLocks noGrp="1"/>
          </p:cNvSpPr>
          <p:nvPr>
            <p:ph idx="1"/>
          </p:nvPr>
        </p:nvSpPr>
        <p:spPr/>
        <p:txBody>
          <a:bodyPr/>
          <a:lstStyle/>
          <a:p>
            <a:r>
              <a:rPr lang="en-GB" dirty="0" smtClean="0"/>
              <a:t>Used with iota (Find) and epsilon (</a:t>
            </a:r>
            <a:r>
              <a:rPr lang="en-GB" dirty="0" err="1" smtClean="0"/>
              <a:t>MemberOf</a:t>
            </a:r>
            <a:r>
              <a:rPr lang="en-GB" dirty="0" smtClean="0"/>
              <a:t>)</a:t>
            </a:r>
            <a:endParaRPr lang="en-GB" dirty="0"/>
          </a:p>
        </p:txBody>
      </p:sp>
    </p:spTree>
    <p:extLst>
      <p:ext uri="{BB962C8B-B14F-4D97-AF65-F5344CB8AC3E}">
        <p14:creationId xmlns:p14="http://schemas.microsoft.com/office/powerpoint/2010/main" val="34078653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idiom</a:t>
            </a:r>
            <a:endParaRPr lang="en-GB" dirty="0"/>
          </a:p>
        </p:txBody>
      </p:sp>
      <p:sp>
        <p:nvSpPr>
          <p:cNvPr id="3" name="Content Placeholder 2"/>
          <p:cNvSpPr>
            <a:spLocks noGrp="1"/>
          </p:cNvSpPr>
          <p:nvPr>
            <p:ph idx="1"/>
          </p:nvPr>
        </p:nvSpPr>
        <p:spPr/>
        <p:txBody>
          <a:bodyPr/>
          <a:lstStyle/>
          <a:p>
            <a:r>
              <a:rPr lang="en-GB" dirty="0">
                <a:latin typeface="APL385 Unicode" panose="020B0709000202000203" pitchFamily="49" charset="0"/>
              </a:rPr>
              <a:t>XA</a:t>
            </a:r>
            <a:r>
              <a:rPr lang="en-GB" dirty="0">
                <a:solidFill>
                  <a:srgbClr val="FF0000"/>
                </a:solidFill>
                <a:latin typeface="APL385 Unicode" panose="020B0709000202000203" pitchFamily="49" charset="0"/>
              </a:rPr>
              <a:t>↓⍨←</a:t>
            </a:r>
            <a:r>
              <a:rPr lang="en-GB" dirty="0" smtClean="0">
                <a:latin typeface="APL385 Unicode" panose="020B0709000202000203" pitchFamily="49" charset="0"/>
              </a:rPr>
              <a:t>NS</a:t>
            </a:r>
            <a:r>
              <a:rPr lang="en-GB" dirty="0" smtClean="0"/>
              <a:t> 				(for NS&lt;0)</a:t>
            </a:r>
            <a:endParaRPr lang="en-GB" dirty="0"/>
          </a:p>
        </p:txBody>
      </p:sp>
    </p:spTree>
    <p:extLst>
      <p:ext uri="{BB962C8B-B14F-4D97-AF65-F5344CB8AC3E}">
        <p14:creationId xmlns:p14="http://schemas.microsoft.com/office/powerpoint/2010/main" val="907677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folding</a:t>
            </a:r>
            <a:endParaRPr lang="en-GB" dirty="0"/>
          </a:p>
        </p:txBody>
      </p:sp>
      <p:sp>
        <p:nvSpPr>
          <p:cNvPr id="3" name="Content Placeholder 2"/>
          <p:cNvSpPr>
            <a:spLocks noGrp="1"/>
          </p:cNvSpPr>
          <p:nvPr>
            <p:ph idx="1"/>
          </p:nvPr>
        </p:nvSpPr>
        <p:spPr/>
        <p:txBody>
          <a:bodyPr/>
          <a:lstStyle/>
          <a:p>
            <a:pPr marL="0" indent="0">
              <a:buNone/>
            </a:pPr>
            <a:r>
              <a:rPr lang="en-GB" dirty="0" smtClean="0"/>
              <a:t>(819⌶) 'How many Roads must a man walk down' </a:t>
            </a:r>
          </a:p>
          <a:p>
            <a:pPr marL="0" indent="0">
              <a:buNone/>
            </a:pPr>
            <a:r>
              <a:rPr lang="en-GB" dirty="0" smtClean="0"/>
              <a:t>HOW MANY ROADS MUST A MAN WALK DOWN </a:t>
            </a:r>
          </a:p>
          <a:p>
            <a:pPr marL="0" indent="0">
              <a:buNone/>
            </a:pPr>
            <a:r>
              <a:rPr lang="fr-FR" dirty="0" smtClean="0"/>
              <a:t> 1(819⌶)'Général Haïtien'</a:t>
            </a:r>
          </a:p>
          <a:p>
            <a:pPr marL="0" indent="0">
              <a:buNone/>
            </a:pPr>
            <a:r>
              <a:rPr lang="fr-FR" dirty="0" smtClean="0"/>
              <a:t>GÉNÉRAL HAÏTIEN</a:t>
            </a:r>
            <a:endParaRPr lang="en-GB" dirty="0"/>
          </a:p>
        </p:txBody>
      </p:sp>
    </p:spTree>
    <p:extLst>
      <p:ext uri="{BB962C8B-B14F-4D97-AF65-F5344CB8AC3E}">
        <p14:creationId xmlns:p14="http://schemas.microsoft.com/office/powerpoint/2010/main" val="5778585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Ws</a:t>
            </a:r>
            <a:r>
              <a:rPr lang="en-GB" dirty="0" smtClean="0"/>
              <a:t> </a:t>
            </a:r>
            <a:endParaRPr lang="en-GB" dirty="0"/>
          </a:p>
        </p:txBody>
      </p:sp>
      <p:sp>
        <p:nvSpPr>
          <p:cNvPr id="3" name="Content Placeholder 2"/>
          <p:cNvSpPr>
            <a:spLocks noGrp="1"/>
          </p:cNvSpPr>
          <p:nvPr>
            <p:ph idx="1"/>
          </p:nvPr>
        </p:nvSpPr>
        <p:spPr/>
        <p:txBody>
          <a:bodyPr/>
          <a:lstStyle/>
          <a:p>
            <a:r>
              <a:rPr lang="en-GB" dirty="0" smtClean="0"/>
              <a:t>User data outside of the workspace</a:t>
            </a:r>
          </a:p>
          <a:p>
            <a:r>
              <a:rPr lang="en-GB" dirty="0" smtClean="0"/>
              <a:t>Not </a:t>
            </a:r>
            <a:r>
              <a:rPr lang="en-GB" dirty="0"/>
              <a:t>subject to ⎕WA</a:t>
            </a:r>
          </a:p>
          <a:p>
            <a:r>
              <a:rPr lang="en-GB" dirty="0" smtClean="0"/>
              <a:t>Not </a:t>
            </a:r>
            <a:r>
              <a:rPr lang="en-GB" dirty="0"/>
              <a:t>involved in normal compaction/garbage collections</a:t>
            </a:r>
          </a:p>
          <a:p>
            <a:r>
              <a:rPr lang="en-GB" dirty="0"/>
              <a:t>Specified by user with large semi-static metadata (prices </a:t>
            </a:r>
            <a:r>
              <a:rPr lang="en-GB" dirty="0" err="1"/>
              <a:t>etc</a:t>
            </a:r>
            <a:r>
              <a:rPr lang="en-GB" dirty="0"/>
              <a:t>)</a:t>
            </a:r>
            <a:endParaRPr lang="en-GB" dirty="0" smtClean="0"/>
          </a:p>
          <a:p>
            <a:endParaRPr lang="en-GB" dirty="0"/>
          </a:p>
        </p:txBody>
      </p:sp>
    </p:spTree>
    <p:extLst>
      <p:ext uri="{BB962C8B-B14F-4D97-AF65-F5344CB8AC3E}">
        <p14:creationId xmlns:p14="http://schemas.microsoft.com/office/powerpoint/2010/main" val="1758802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.Net</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863863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Remove Data Binding</a:t>
            </a:r>
          </a:p>
        </p:txBody>
      </p:sp>
      <p:sp>
        <p:nvSpPr>
          <p:cNvPr id="3" name="Content Placeholder 2"/>
          <p:cNvSpPr>
            <a:spLocks noGrp="1"/>
          </p:cNvSpPr>
          <p:nvPr>
            <p:ph idx="1"/>
          </p:nvPr>
        </p:nvSpPr>
        <p:spPr/>
        <p:txBody>
          <a:bodyPr/>
          <a:lstStyle/>
          <a:p>
            <a:pPr marL="0" indent="0">
              <a:buNone/>
            </a:pPr>
            <a:r>
              <a:rPr lang="en-GB" dirty="0" smtClean="0"/>
              <a:t>	2014</a:t>
            </a:r>
            <a:r>
              <a:rPr lang="en-GB" dirty="0"/>
              <a:t>⌶'txtSource</a:t>
            </a:r>
            <a:r>
              <a:rPr lang="en-GB" dirty="0" smtClean="0"/>
              <a:t>' </a:t>
            </a:r>
          </a:p>
          <a:p>
            <a:pPr marL="0" indent="0">
              <a:buNone/>
            </a:pPr>
            <a:r>
              <a:rPr lang="en-GB" dirty="0" smtClean="0"/>
              <a:t>1</a:t>
            </a:r>
          </a:p>
          <a:p>
            <a:pPr marL="0" indent="0">
              <a:buNone/>
            </a:pPr>
            <a:endParaRPr lang="en-GB" dirty="0"/>
          </a:p>
          <a:p>
            <a:pPr marL="0" indent="0">
              <a:buNone/>
            </a:pPr>
            <a:r>
              <a:rPr lang="en-GB" dirty="0"/>
              <a:t>Null value returned from .NET method becomes ⎕NULL</a:t>
            </a:r>
          </a:p>
        </p:txBody>
      </p:sp>
    </p:spTree>
    <p:extLst>
      <p:ext uri="{BB962C8B-B14F-4D97-AF65-F5344CB8AC3E}">
        <p14:creationId xmlns:p14="http://schemas.microsoft.com/office/powerpoint/2010/main" val="11740525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Discard Thread on Exit</a:t>
            </a:r>
          </a:p>
        </p:txBody>
      </p:sp>
      <p:sp>
        <p:nvSpPr>
          <p:cNvPr id="3" name="Content Placeholder 2"/>
          <p:cNvSpPr>
            <a:spLocks noGrp="1"/>
          </p:cNvSpPr>
          <p:nvPr>
            <p:ph idx="1"/>
          </p:nvPr>
        </p:nvSpPr>
        <p:spPr/>
        <p:txBody>
          <a:bodyPr>
            <a:normAutofit/>
          </a:bodyPr>
          <a:lstStyle/>
          <a:p>
            <a:pPr marL="0" indent="0">
              <a:buNone/>
            </a:pPr>
            <a:r>
              <a:rPr lang="en-GB" sz="2800" dirty="0"/>
              <a:t>APL threads that Dyalog creates to serve incoming .NET requests are not terminated when their work is done. They persist so that if another call comes in on the same .NET thread the same APL thread can handle it. In effect the thread is parked until it is needed again. If the thread is not required, there is a small performance cost in maintaining it in this state</a:t>
            </a:r>
            <a:r>
              <a:rPr lang="en-GB" sz="2800" dirty="0" smtClean="0"/>
              <a:t>.</a:t>
            </a:r>
          </a:p>
          <a:p>
            <a:pPr marL="0" indent="0">
              <a:buNone/>
            </a:pPr>
            <a:r>
              <a:rPr lang="en-GB" sz="2800" dirty="0"/>
              <a:t>(2501⌶0) is called from WITHIN one of these threads and tells the interpreter NOT to park the thread on termination, but to discard the thread completely</a:t>
            </a:r>
            <a:r>
              <a:rPr lang="en-GB" sz="2800" dirty="0" smtClean="0"/>
              <a:t>.</a:t>
            </a:r>
            <a:endParaRPr lang="en-GB" sz="2800" dirty="0"/>
          </a:p>
        </p:txBody>
      </p:sp>
    </p:spTree>
    <p:extLst>
      <p:ext uri="{BB962C8B-B14F-4D97-AF65-F5344CB8AC3E}">
        <p14:creationId xmlns:p14="http://schemas.microsoft.com/office/powerpoint/2010/main" val="20060871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Discard Parked Threads</a:t>
            </a:r>
          </a:p>
        </p:txBody>
      </p:sp>
      <p:sp>
        <p:nvSpPr>
          <p:cNvPr id="3" name="Content Placeholder 2"/>
          <p:cNvSpPr>
            <a:spLocks noGrp="1"/>
          </p:cNvSpPr>
          <p:nvPr>
            <p:ph idx="1"/>
          </p:nvPr>
        </p:nvSpPr>
        <p:spPr/>
        <p:txBody>
          <a:bodyPr/>
          <a:lstStyle/>
          <a:p>
            <a:pPr marL="0" indent="0">
              <a:buNone/>
            </a:pPr>
            <a:r>
              <a:rPr lang="en-GB" dirty="0"/>
              <a:t>when called from a thread </a:t>
            </a:r>
            <a:r>
              <a:rPr lang="en-GB" dirty="0" smtClean="0"/>
              <a:t>2502 IB removes </a:t>
            </a:r>
            <a:r>
              <a:rPr lang="en-GB" dirty="0"/>
              <a:t>all parked threads from the workspace.</a:t>
            </a:r>
          </a:p>
          <a:p>
            <a:pPr marL="0" indent="0">
              <a:buNone/>
            </a:pPr>
            <a:endParaRPr lang="en-GB" dirty="0"/>
          </a:p>
        </p:txBody>
      </p:sp>
    </p:spTree>
    <p:extLst>
      <p:ext uri="{BB962C8B-B14F-4D97-AF65-F5344CB8AC3E}">
        <p14:creationId xmlns:p14="http://schemas.microsoft.com/office/powerpoint/2010/main" val="34677875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DISPID (Dispatch ID)</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COM objects created by Dyalog (</a:t>
            </a:r>
            <a:r>
              <a:rPr lang="en-GB" dirty="0" err="1"/>
              <a:t>OLEServer</a:t>
            </a:r>
            <a:r>
              <a:rPr lang="en-GB" dirty="0"/>
              <a:t> and </a:t>
            </a:r>
            <a:r>
              <a:rPr lang="en-GB" dirty="0" err="1"/>
              <a:t>ActiveXControl</a:t>
            </a:r>
            <a:r>
              <a:rPr lang="en-GB" dirty="0"/>
              <a:t> objects) export their members (methods, properties and events) using the standard </a:t>
            </a:r>
            <a:r>
              <a:rPr lang="en-GB" dirty="0" err="1"/>
              <a:t>IDispatch</a:t>
            </a:r>
            <a:r>
              <a:rPr lang="en-GB" dirty="0"/>
              <a:t> interface.</a:t>
            </a:r>
          </a:p>
          <a:p>
            <a:pPr marL="0" indent="0">
              <a:buNone/>
            </a:pPr>
            <a:r>
              <a:rPr lang="en-GB" dirty="0"/>
              <a:t>Using this interface, a client application may discover the names and parameters of the members supported by an object at run-time, and then access them by name. Alternatively, a client application may compile references to the object's members in advance using their Dispatch IDs or DISPIDs.</a:t>
            </a:r>
          </a:p>
          <a:p>
            <a:pPr marL="0" indent="0">
              <a:buNone/>
            </a:pPr>
            <a:endParaRPr lang="en-GB" dirty="0"/>
          </a:p>
        </p:txBody>
      </p:sp>
    </p:spTree>
    <p:extLst>
      <p:ext uri="{BB962C8B-B14F-4D97-AF65-F5344CB8AC3E}">
        <p14:creationId xmlns:p14="http://schemas.microsoft.com/office/powerpoint/2010/main" val="12690362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Interoperability</a:t>
            </a:r>
            <a:endParaRPr lang="en-GB" dirty="0"/>
          </a:p>
        </p:txBody>
      </p:sp>
      <p:sp>
        <p:nvSpPr>
          <p:cNvPr id="3" name="Content Placeholder 2"/>
          <p:cNvSpPr>
            <a:spLocks noGrp="1"/>
          </p:cNvSpPr>
          <p:nvPr>
            <p:ph idx="1"/>
          </p:nvPr>
        </p:nvSpPr>
        <p:spPr/>
        <p:txBody>
          <a:bodyPr/>
          <a:lstStyle/>
          <a:p>
            <a:pPr marL="0" indent="0">
              <a:buNone/>
            </a:pPr>
            <a:r>
              <a:rPr lang="en-GB" dirty="0"/>
              <a:t>⍤, ⍠ and </a:t>
            </a:r>
            <a:r>
              <a:rPr lang="en-GB" dirty="0" smtClean="0"/>
              <a:t>⌸</a:t>
            </a:r>
          </a:p>
          <a:p>
            <a:pPr marL="0" indent="0">
              <a:buNone/>
            </a:pPr>
            <a:r>
              <a:rPr lang="en-GB" dirty="0" smtClean="0"/>
              <a:t>Are represented by</a:t>
            </a:r>
          </a:p>
          <a:p>
            <a:pPr marL="0" indent="0">
              <a:buNone/>
            </a:pPr>
            <a:r>
              <a:rPr lang="en-GB" dirty="0"/>
              <a:t>⎕U2364, ⎕U2360 and ⎕U2338 </a:t>
            </a:r>
            <a:r>
              <a:rPr lang="en-GB" dirty="0" smtClean="0"/>
              <a:t>respectively</a:t>
            </a:r>
          </a:p>
          <a:p>
            <a:pPr marL="0" indent="0">
              <a:buNone/>
            </a:pPr>
            <a:r>
              <a:rPr lang="en-GB" dirty="0" smtClean="0"/>
              <a:t>In Classic (this was in 14.1 already)</a:t>
            </a:r>
          </a:p>
        </p:txBody>
      </p:sp>
    </p:spTree>
    <p:extLst>
      <p:ext uri="{BB962C8B-B14F-4D97-AF65-F5344CB8AC3E}">
        <p14:creationId xmlns:p14="http://schemas.microsoft.com/office/powerpoint/2010/main" val="2787711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29</a:t>
            </a:fld>
            <a:endParaRPr lang="en-GB" dirty="0"/>
          </a:p>
        </p:txBody>
      </p:sp>
      <p:sp>
        <p:nvSpPr>
          <p:cNvPr id="3" name="Title 2"/>
          <p:cNvSpPr>
            <a:spLocks noGrp="1"/>
          </p:cNvSpPr>
          <p:nvPr>
            <p:ph type="title"/>
          </p:nvPr>
        </p:nvSpPr>
        <p:spPr/>
        <p:txBody>
          <a:bodyPr/>
          <a:lstStyle/>
          <a:p>
            <a:r>
              <a:rPr lang="en-GB" dirty="0" smtClean="0"/>
              <a:t>Demos</a:t>
            </a:r>
            <a:endParaRPr lang="en-GB" dirty="0"/>
          </a:p>
        </p:txBody>
      </p:sp>
      <p:sp>
        <p:nvSpPr>
          <p:cNvPr id="4" name="Text Placeholder 3"/>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42755943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30</a:t>
            </a:fld>
            <a:endParaRPr lang="en-GB" dirty="0"/>
          </a:p>
        </p:txBody>
      </p:sp>
      <p:sp>
        <p:nvSpPr>
          <p:cNvPr id="3" name="Title 2"/>
          <p:cNvSpPr>
            <a:spLocks noGrp="1"/>
          </p:cNvSpPr>
          <p:nvPr>
            <p:ph type="title"/>
          </p:nvPr>
        </p:nvSpPr>
        <p:spPr/>
        <p:txBody>
          <a:bodyPr/>
          <a:lstStyle/>
          <a:p>
            <a:pPr lvl="0"/>
            <a:r>
              <a:rPr lang="en-GB" baseline="0" dirty="0" smtClean="0"/>
              <a:t>RIDE 3.0 – Expected Features</a:t>
            </a:r>
            <a:endParaRPr lang="en-GB" dirty="0"/>
          </a:p>
        </p:txBody>
      </p:sp>
      <p:sp>
        <p:nvSpPr>
          <p:cNvPr id="4" name="Text Placeholder 3"/>
          <p:cNvSpPr>
            <a:spLocks noGrp="1"/>
          </p:cNvSpPr>
          <p:nvPr>
            <p:ph type="body" sz="quarter" idx="11"/>
          </p:nvPr>
        </p:nvSpPr>
        <p:spPr>
          <a:xfrm>
            <a:off x="755575" y="1916832"/>
            <a:ext cx="7632849" cy="4104456"/>
          </a:xfrm>
        </p:spPr>
        <p:txBody>
          <a:bodyPr/>
          <a:lstStyle/>
          <a:p>
            <a:r>
              <a:rPr lang="en-GB" sz="2400" dirty="0"/>
              <a:t>New </a:t>
            </a:r>
            <a:r>
              <a:rPr lang="en-GB" sz="2400" dirty="0" smtClean="0"/>
              <a:t>Protocol (JSON)</a:t>
            </a:r>
            <a:endParaRPr lang="en-GB" sz="2400" dirty="0"/>
          </a:p>
          <a:p>
            <a:r>
              <a:rPr lang="en-GB" sz="2400" dirty="0"/>
              <a:t>Launch server-side processes using </a:t>
            </a:r>
            <a:r>
              <a:rPr lang="en-GB" sz="2400" dirty="0" smtClean="0"/>
              <a:t>SSH</a:t>
            </a:r>
            <a:endParaRPr lang="en-GB" sz="2400" dirty="0"/>
          </a:p>
          <a:p>
            <a:r>
              <a:rPr lang="en-GB" sz="2400" dirty="0"/>
              <a:t>Minimal workspace explorer</a:t>
            </a:r>
          </a:p>
          <a:p>
            <a:r>
              <a:rPr lang="en-GB" sz="2400" dirty="0"/>
              <a:t>Support external editors</a:t>
            </a:r>
          </a:p>
          <a:p>
            <a:r>
              <a:rPr lang="en-GB" sz="2400" dirty="0"/>
              <a:t>Value tips</a:t>
            </a:r>
          </a:p>
          <a:p>
            <a:r>
              <a:rPr lang="en-GB" sz="2400" dirty="0"/>
              <a:t>Enhanced navigation of classes and functions ("Back")</a:t>
            </a:r>
          </a:p>
          <a:p>
            <a:r>
              <a:rPr lang="en-GB" sz="2400" dirty="0"/>
              <a:t>Show stack, Show threads, Status bar</a:t>
            </a:r>
          </a:p>
          <a:p>
            <a:r>
              <a:rPr lang="en-GB" sz="2400" dirty="0"/>
              <a:t>Drag/drop workspaces or source files to session</a:t>
            </a:r>
          </a:p>
          <a:p>
            <a:r>
              <a:rPr lang="en-GB" sz="2400" dirty="0" smtClean="0"/>
              <a:t>Auto PW </a:t>
            </a:r>
            <a:r>
              <a:rPr lang="en-GB" sz="2400" dirty="0"/>
              <a:t>support</a:t>
            </a:r>
            <a:endParaRPr lang="en-GB" sz="2400" dirty="0" smtClean="0"/>
          </a:p>
        </p:txBody>
      </p:sp>
    </p:spTree>
    <p:extLst>
      <p:ext uri="{BB962C8B-B14F-4D97-AF65-F5344CB8AC3E}">
        <p14:creationId xmlns:p14="http://schemas.microsoft.com/office/powerpoint/2010/main" val="25432771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31</a:t>
            </a:fld>
            <a:endParaRPr lang="en-GB" dirty="0"/>
          </a:p>
        </p:txBody>
      </p:sp>
      <p:sp>
        <p:nvSpPr>
          <p:cNvPr id="3" name="Title 2"/>
          <p:cNvSpPr>
            <a:spLocks noGrp="1"/>
          </p:cNvSpPr>
          <p:nvPr>
            <p:ph type="title"/>
          </p:nvPr>
        </p:nvSpPr>
        <p:spPr/>
        <p:txBody>
          <a:bodyPr>
            <a:normAutofit fontScale="90000"/>
          </a:bodyPr>
          <a:lstStyle/>
          <a:p>
            <a:r>
              <a:rPr lang="en-GB" dirty="0" smtClean="0"/>
              <a:t>Planned Conga 3.0 (TCP) Features</a:t>
            </a:r>
            <a:endParaRPr lang="en-GB" dirty="0"/>
          </a:p>
        </p:txBody>
      </p:sp>
      <p:sp>
        <p:nvSpPr>
          <p:cNvPr id="4" name="Text Placeholder 3"/>
          <p:cNvSpPr>
            <a:spLocks noGrp="1"/>
          </p:cNvSpPr>
          <p:nvPr>
            <p:ph type="body" sz="quarter" idx="11"/>
          </p:nvPr>
        </p:nvSpPr>
        <p:spPr/>
        <p:txBody>
          <a:bodyPr>
            <a:normAutofit lnSpcReduction="10000"/>
          </a:bodyPr>
          <a:lstStyle/>
          <a:p>
            <a:r>
              <a:rPr lang="en-GB" sz="2800" dirty="0" smtClean="0"/>
              <a:t>New Server Modes: Single Queue &amp; Connection-Per-Thread</a:t>
            </a:r>
            <a:endParaRPr lang="en-GB" sz="2800" dirty="0"/>
          </a:p>
          <a:p>
            <a:r>
              <a:rPr lang="da-DK" sz="2800" dirty="0" smtClean="0"/>
              <a:t>New version GNU TLS, loaded on demand</a:t>
            </a:r>
            <a:endParaRPr lang="en-GB" sz="2800" dirty="0"/>
          </a:p>
          <a:p>
            <a:r>
              <a:rPr lang="da-DK" sz="2800" dirty="0"/>
              <a:t>HTTP </a:t>
            </a:r>
            <a:r>
              <a:rPr lang="da-DK" sz="2800" dirty="0" smtClean="0"/>
              <a:t>Protocol &amp; Web Socket support</a:t>
            </a:r>
            <a:r>
              <a:rPr lang="da-DK" sz="2800" dirty="0"/>
              <a:t> </a:t>
            </a:r>
            <a:endParaRPr lang="en-GB" sz="2800" dirty="0"/>
          </a:p>
          <a:p>
            <a:r>
              <a:rPr lang="da-DK" sz="2800" dirty="0"/>
              <a:t>EndPoint </a:t>
            </a:r>
            <a:r>
              <a:rPr lang="da-DK" sz="2800" dirty="0" smtClean="0"/>
              <a:t>filter to control connections</a:t>
            </a:r>
            <a:endParaRPr lang="en-GB" sz="2800" dirty="0"/>
          </a:p>
          <a:p>
            <a:r>
              <a:rPr lang="da-DK" sz="2800" dirty="0" smtClean="0"/>
              <a:t>Send File Command &amp; Send Complete event</a:t>
            </a:r>
            <a:endParaRPr lang="en-GB" sz="2800" dirty="0"/>
          </a:p>
          <a:p>
            <a:r>
              <a:rPr lang="en-US" sz="2800" dirty="0"/>
              <a:t>Close event instead of error 1119</a:t>
            </a:r>
            <a:endParaRPr lang="en-GB" sz="2800" dirty="0"/>
          </a:p>
          <a:p>
            <a:r>
              <a:rPr lang="en-US" sz="2800" dirty="0"/>
              <a:t> </a:t>
            </a:r>
            <a:r>
              <a:rPr lang="en-US" sz="2800" dirty="0" smtClean="0"/>
              <a:t>Stop/pause </a:t>
            </a:r>
            <a:r>
              <a:rPr lang="en-US" sz="2800" dirty="0"/>
              <a:t>server listening for new connections </a:t>
            </a:r>
            <a:endParaRPr lang="en-GB" sz="2800" dirty="0"/>
          </a:p>
          <a:p>
            <a:r>
              <a:rPr lang="en-US" sz="2800" dirty="0"/>
              <a:t> </a:t>
            </a:r>
            <a:r>
              <a:rPr lang="en-US" sz="2800" dirty="0" smtClean="0"/>
              <a:t>Accept numeric data for text connections</a:t>
            </a:r>
            <a:endParaRPr lang="en-GB" sz="2800" dirty="0" smtClean="0"/>
          </a:p>
        </p:txBody>
      </p:sp>
    </p:spTree>
    <p:extLst>
      <p:ext uri="{BB962C8B-B14F-4D97-AF65-F5344CB8AC3E}">
        <p14:creationId xmlns:p14="http://schemas.microsoft.com/office/powerpoint/2010/main" val="2317968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32</a:t>
            </a:fld>
            <a:endParaRPr lang="en-GB" dirty="0"/>
          </a:p>
        </p:txBody>
      </p:sp>
      <p:sp>
        <p:nvSpPr>
          <p:cNvPr id="3" name="Title 2"/>
          <p:cNvSpPr>
            <a:spLocks noGrp="1"/>
          </p:cNvSpPr>
          <p:nvPr>
            <p:ph type="title"/>
          </p:nvPr>
        </p:nvSpPr>
        <p:spPr/>
        <p:txBody>
          <a:bodyPr>
            <a:normAutofit fontScale="90000"/>
          </a:bodyPr>
          <a:lstStyle/>
          <a:p>
            <a:r>
              <a:rPr lang="en-GB" dirty="0" smtClean="0"/>
              <a:t>Planned Conga 3.0 (TCP) Features</a:t>
            </a:r>
            <a:endParaRPr lang="en-GB" dirty="0"/>
          </a:p>
        </p:txBody>
      </p:sp>
      <p:sp>
        <p:nvSpPr>
          <p:cNvPr id="4" name="Text Placeholder 3"/>
          <p:cNvSpPr>
            <a:spLocks noGrp="1"/>
          </p:cNvSpPr>
          <p:nvPr>
            <p:ph type="body" sz="quarter" idx="11"/>
          </p:nvPr>
        </p:nvSpPr>
        <p:spPr/>
        <p:txBody>
          <a:bodyPr>
            <a:normAutofit/>
          </a:bodyPr>
          <a:lstStyle/>
          <a:p>
            <a:r>
              <a:rPr lang="da-DK" sz="2800" dirty="0" smtClean="0"/>
              <a:t>HTTP Protocol &amp; Web Socket support</a:t>
            </a:r>
            <a:r>
              <a:rPr lang="da-DK" sz="2800" dirty="0"/>
              <a:t> </a:t>
            </a:r>
            <a:endParaRPr lang="en-GB" sz="2800" dirty="0"/>
          </a:p>
          <a:p>
            <a:r>
              <a:rPr lang="da-DK" sz="2800" dirty="0"/>
              <a:t>EndPoint </a:t>
            </a:r>
            <a:r>
              <a:rPr lang="da-DK" sz="2800" dirty="0" smtClean="0"/>
              <a:t>filter to control connections</a:t>
            </a:r>
            <a:endParaRPr lang="en-GB" sz="2800" dirty="0"/>
          </a:p>
          <a:p>
            <a:r>
              <a:rPr lang="da-DK" sz="2800" dirty="0" smtClean="0"/>
              <a:t>Send File Command &amp; Send Complete event</a:t>
            </a:r>
            <a:endParaRPr lang="en-GB" sz="2800" dirty="0"/>
          </a:p>
          <a:p>
            <a:r>
              <a:rPr lang="en-US" sz="2800" dirty="0"/>
              <a:t>Close event instead of error 1119</a:t>
            </a:r>
            <a:endParaRPr lang="en-GB" sz="2800" dirty="0"/>
          </a:p>
          <a:p>
            <a:r>
              <a:rPr lang="en-US" sz="2800" dirty="0" smtClean="0"/>
              <a:t>Stop/pause </a:t>
            </a:r>
            <a:r>
              <a:rPr lang="en-US" sz="2800" dirty="0"/>
              <a:t>server listening for new connections </a:t>
            </a:r>
            <a:endParaRPr lang="en-GB" sz="2800" dirty="0"/>
          </a:p>
          <a:p>
            <a:r>
              <a:rPr lang="en-US" sz="2800" dirty="0" smtClean="0"/>
              <a:t>Accept numeric data for text connections</a:t>
            </a:r>
            <a:endParaRPr lang="en-GB" sz="2800" dirty="0" smtClean="0"/>
          </a:p>
        </p:txBody>
      </p:sp>
    </p:spTree>
    <p:extLst>
      <p:ext uri="{BB962C8B-B14F-4D97-AF65-F5344CB8AC3E}">
        <p14:creationId xmlns:p14="http://schemas.microsoft.com/office/powerpoint/2010/main" val="3639950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33</a:t>
            </a:fld>
            <a:endParaRPr lang="en-GB" dirty="0"/>
          </a:p>
        </p:txBody>
      </p:sp>
      <p:sp>
        <p:nvSpPr>
          <p:cNvPr id="3" name="Title 2"/>
          <p:cNvSpPr>
            <a:spLocks noGrp="1"/>
          </p:cNvSpPr>
          <p:nvPr>
            <p:ph type="title"/>
          </p:nvPr>
        </p:nvSpPr>
        <p:spPr/>
        <p:txBody>
          <a:bodyPr/>
          <a:lstStyle/>
          <a:p>
            <a:r>
              <a:rPr lang="en-GB" dirty="0" smtClean="0"/>
              <a:t>Possible Conga 3.0 Features</a:t>
            </a:r>
            <a:endParaRPr lang="en-GB" dirty="0"/>
          </a:p>
        </p:txBody>
      </p:sp>
      <p:sp>
        <p:nvSpPr>
          <p:cNvPr id="4" name="Text Placeholder 3"/>
          <p:cNvSpPr>
            <a:spLocks noGrp="1"/>
          </p:cNvSpPr>
          <p:nvPr>
            <p:ph type="body" sz="quarter" idx="11"/>
          </p:nvPr>
        </p:nvSpPr>
        <p:spPr/>
        <p:txBody>
          <a:bodyPr/>
          <a:lstStyle/>
          <a:p>
            <a:r>
              <a:rPr lang="da-DK" sz="2800" dirty="0" smtClean="0"/>
              <a:t>UDP</a:t>
            </a:r>
            <a:endParaRPr lang="en-GB" sz="2800" dirty="0"/>
          </a:p>
          <a:p>
            <a:r>
              <a:rPr lang="da-DK" sz="2800" dirty="0"/>
              <a:t>Multiple </a:t>
            </a:r>
            <a:r>
              <a:rPr lang="da-DK" sz="2800" dirty="0" smtClean="0"/>
              <a:t>application roots</a:t>
            </a:r>
            <a:endParaRPr lang="en-GB" sz="2800" dirty="0"/>
          </a:p>
          <a:p>
            <a:r>
              <a:rPr lang="da-DK" sz="2800" dirty="0"/>
              <a:t>Compression </a:t>
            </a:r>
            <a:r>
              <a:rPr lang="da-DK" sz="2800" dirty="0" smtClean="0"/>
              <a:t>of data for </a:t>
            </a:r>
            <a:r>
              <a:rPr lang="da-DK" sz="2800" dirty="0"/>
              <a:t>command connections</a:t>
            </a:r>
            <a:endParaRPr lang="en-GB" sz="2800" dirty="0"/>
          </a:p>
          <a:p>
            <a:endParaRPr lang="en-GB" sz="2800" dirty="0" smtClean="0"/>
          </a:p>
        </p:txBody>
      </p:sp>
    </p:spTree>
    <p:extLst>
      <p:ext uri="{BB962C8B-B14F-4D97-AF65-F5344CB8AC3E}">
        <p14:creationId xmlns:p14="http://schemas.microsoft.com/office/powerpoint/2010/main" val="2233405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34</a:t>
            </a:fld>
            <a:endParaRPr lang="en-GB" dirty="0"/>
          </a:p>
        </p:txBody>
      </p:sp>
      <p:sp>
        <p:nvSpPr>
          <p:cNvPr id="3" name="Title 2"/>
          <p:cNvSpPr>
            <a:spLocks noGrp="1"/>
          </p:cNvSpPr>
          <p:nvPr>
            <p:ph type="title"/>
          </p:nvPr>
        </p:nvSpPr>
        <p:spPr/>
        <p:txBody>
          <a:bodyPr/>
          <a:lstStyle/>
          <a:p>
            <a:r>
              <a:rPr lang="en-GB" dirty="0" err="1" smtClean="0"/>
              <a:t>MiServer</a:t>
            </a:r>
            <a:endParaRPr lang="en-GB" dirty="0"/>
          </a:p>
        </p:txBody>
      </p:sp>
      <p:sp>
        <p:nvSpPr>
          <p:cNvPr id="4" name="Text Placeholder 3"/>
          <p:cNvSpPr>
            <a:spLocks noGrp="1"/>
          </p:cNvSpPr>
          <p:nvPr>
            <p:ph type="body" sz="quarter" idx="11"/>
          </p:nvPr>
        </p:nvSpPr>
        <p:spPr/>
        <p:txBody>
          <a:bodyPr>
            <a:normAutofit/>
          </a:bodyPr>
          <a:lstStyle/>
          <a:p>
            <a:r>
              <a:rPr lang="en-GB" dirty="0" smtClean="0"/>
              <a:t>Version 3.0 in May</a:t>
            </a:r>
          </a:p>
          <a:p>
            <a:r>
              <a:rPr lang="en-GB" dirty="0" smtClean="0"/>
              <a:t>Commercial Applications Being Developed Now</a:t>
            </a:r>
          </a:p>
          <a:p>
            <a:r>
              <a:rPr lang="en-GB" dirty="0" smtClean="0"/>
              <a:t>Embedded HTTP Rendering coming this summer</a:t>
            </a:r>
          </a:p>
          <a:p>
            <a:r>
              <a:rPr lang="en-GB" dirty="0" smtClean="0"/>
              <a:t>Version 4.0 will bring Data Binding</a:t>
            </a:r>
          </a:p>
        </p:txBody>
      </p:sp>
    </p:spTree>
    <p:extLst>
      <p:ext uri="{BB962C8B-B14F-4D97-AF65-F5344CB8AC3E}">
        <p14:creationId xmlns:p14="http://schemas.microsoft.com/office/powerpoint/2010/main" val="4276061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a:fld id="{4D6A1F21-6DDA-4D75-917B-3675E7404BBE}" type="slidenum">
              <a:rPr lang="en-GB" smtClean="0"/>
              <a:pPr algn="r"/>
              <a:t>35</a:t>
            </a:fld>
            <a:endParaRPr lang="en-GB" dirty="0"/>
          </a:p>
        </p:txBody>
      </p:sp>
      <p:sp>
        <p:nvSpPr>
          <p:cNvPr id="3" name="Title 2"/>
          <p:cNvSpPr>
            <a:spLocks noGrp="1"/>
          </p:cNvSpPr>
          <p:nvPr>
            <p:ph type="title"/>
          </p:nvPr>
        </p:nvSpPr>
        <p:spPr/>
        <p:txBody>
          <a:bodyPr/>
          <a:lstStyle/>
          <a:p>
            <a:r>
              <a:rPr lang="en-GB" dirty="0" smtClean="0"/>
              <a:t>Version 16.0 Ideas</a:t>
            </a:r>
            <a:endParaRPr lang="en-GB" dirty="0"/>
          </a:p>
        </p:txBody>
      </p:sp>
      <p:sp>
        <p:nvSpPr>
          <p:cNvPr id="4" name="Text Placeholder 3"/>
          <p:cNvSpPr>
            <a:spLocks noGrp="1"/>
          </p:cNvSpPr>
          <p:nvPr>
            <p:ph type="body" sz="quarter" idx="11"/>
          </p:nvPr>
        </p:nvSpPr>
        <p:spPr/>
        <p:txBody>
          <a:bodyPr/>
          <a:lstStyle/>
          <a:p>
            <a:r>
              <a:rPr lang="en-GB" dirty="0" smtClean="0"/>
              <a:t>Dual / Under</a:t>
            </a:r>
            <a:endParaRPr lang="en-GB" dirty="0"/>
          </a:p>
        </p:txBody>
      </p:sp>
    </p:spTree>
    <p:extLst>
      <p:ext uri="{BB962C8B-B14F-4D97-AF65-F5344CB8AC3E}">
        <p14:creationId xmlns:p14="http://schemas.microsoft.com/office/powerpoint/2010/main" val="21975167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7413684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Contest 2016</a:t>
            </a:r>
            <a:endParaRPr lang="en-GB" dirty="0"/>
          </a:p>
        </p:txBody>
      </p:sp>
      <p:sp>
        <p:nvSpPr>
          <p:cNvPr id="3" name="Content Placeholder 2"/>
          <p:cNvSpPr>
            <a:spLocks noGrp="1"/>
          </p:cNvSpPr>
          <p:nvPr>
            <p:ph idx="1"/>
          </p:nvPr>
        </p:nvSpPr>
        <p:spPr/>
        <p:txBody>
          <a:bodyPr/>
          <a:lstStyle/>
          <a:p>
            <a:pPr marL="0" indent="0">
              <a:buNone/>
            </a:pPr>
            <a:r>
              <a:rPr lang="en-GB" dirty="0" smtClean="0"/>
              <a:t>Winner declared in </a:t>
            </a:r>
            <a:r>
              <a:rPr lang="en-GB" dirty="0" err="1" smtClean="0"/>
              <a:t>glasgow</a:t>
            </a:r>
            <a:r>
              <a:rPr lang="en-GB" dirty="0" smtClean="0"/>
              <a:t> </a:t>
            </a:r>
            <a:endParaRPr lang="en-GB" dirty="0"/>
          </a:p>
        </p:txBody>
      </p:sp>
    </p:spTree>
    <p:extLst>
      <p:ext uri="{BB962C8B-B14F-4D97-AF65-F5344CB8AC3E}">
        <p14:creationId xmlns:p14="http://schemas.microsoft.com/office/powerpoint/2010/main" val="2445734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3481</TotalTime>
  <Words>892</Words>
  <Application>Microsoft Office PowerPoint</Application>
  <PresentationFormat>On-screen Show (4:3)</PresentationFormat>
  <Paragraphs>208</Paragraphs>
  <Slides>37</Slides>
  <Notes>3</Notes>
  <HiddenSlides>3</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V15 dans toute sa plendeur Paris 2016</vt:lpstr>
      <vt:lpstr>Agenda</vt:lpstr>
      <vt:lpstr>Dyalog 15.0 Highlights</vt:lpstr>
      <vt:lpstr>Environment modifications</vt:lpstr>
      <vt:lpstr>Version 15.0 Performance</vt:lpstr>
      <vt:lpstr>Version 15.0: Restrictions</vt:lpstr>
      <vt:lpstr>PowerPoint Presentation</vt:lpstr>
      <vt:lpstr>Random Link (⎕RL)</vt:lpstr>
      <vt:lpstr>New neutral element</vt:lpstr>
      <vt:lpstr>7 new ⎕ OS functions</vt:lpstr>
      <vt:lpstr>7 new ⎕ OS functions</vt:lpstr>
      <vt:lpstr>⎕NPARTS</vt:lpstr>
      <vt:lpstr>⎕NEXISTS</vt:lpstr>
      <vt:lpstr>⎕MKDIR</vt:lpstr>
      <vt:lpstr>⎕NDELETE</vt:lpstr>
      <vt:lpstr>⎕NINFO</vt:lpstr>
      <vt:lpstr>⎕NGet/NPut/Fix</vt:lpstr>
      <vt:lpstr>Special</vt:lpstr>
      <vt:lpstr>Hashed keys</vt:lpstr>
      <vt:lpstr>New idiom</vt:lpstr>
      <vt:lpstr>Case folding</vt:lpstr>
      <vt:lpstr>Ws </vt:lpstr>
      <vt:lpstr>.Net</vt:lpstr>
      <vt:lpstr>Remove Data Binding</vt:lpstr>
      <vt:lpstr>Discard Thread on Exit</vt:lpstr>
      <vt:lpstr>Discard Parked Threads</vt:lpstr>
      <vt:lpstr>DISPID (Dispatch ID)</vt:lpstr>
      <vt:lpstr>Interoperability</vt:lpstr>
      <vt:lpstr>Demos</vt:lpstr>
      <vt:lpstr>RIDE 3.0 – Expected Features</vt:lpstr>
      <vt:lpstr>Planned Conga 3.0 (TCP) Features</vt:lpstr>
      <vt:lpstr>Planned Conga 3.0 (TCP) Features</vt:lpstr>
      <vt:lpstr>Possible Conga 3.0 Features</vt:lpstr>
      <vt:lpstr>MiServer</vt:lpstr>
      <vt:lpstr>Version 16.0 Ideas</vt:lpstr>
      <vt:lpstr>Other</vt:lpstr>
      <vt:lpstr>Contest 2016</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Random Link</dc:title>
  <dc:creator>DanB2</dc:creator>
  <cp:lastModifiedBy>DanB2</cp:lastModifiedBy>
  <cp:revision>60</cp:revision>
  <dcterms:created xsi:type="dcterms:W3CDTF">2006-08-16T00:00:00Z</dcterms:created>
  <dcterms:modified xsi:type="dcterms:W3CDTF">2016-03-13T22:28:08Z</dcterms:modified>
</cp:coreProperties>
</file>